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8" r:id="rId3"/>
    <p:sldId id="309" r:id="rId4"/>
    <p:sldId id="259" r:id="rId5"/>
    <p:sldId id="260" r:id="rId6"/>
    <p:sldId id="310" r:id="rId7"/>
    <p:sldId id="271" r:id="rId8"/>
    <p:sldId id="270" r:id="rId9"/>
    <p:sldId id="353" r:id="rId10"/>
    <p:sldId id="311" r:id="rId11"/>
    <p:sldId id="313" r:id="rId12"/>
    <p:sldId id="314" r:id="rId13"/>
    <p:sldId id="263" r:id="rId14"/>
    <p:sldId id="315" r:id="rId15"/>
    <p:sldId id="316" r:id="rId16"/>
    <p:sldId id="262" r:id="rId17"/>
    <p:sldId id="318" r:id="rId18"/>
    <p:sldId id="328" r:id="rId19"/>
    <p:sldId id="348" r:id="rId20"/>
    <p:sldId id="345" r:id="rId21"/>
    <p:sldId id="350" r:id="rId22"/>
    <p:sldId id="351" r:id="rId23"/>
    <p:sldId id="346" r:id="rId24"/>
    <p:sldId id="347" r:id="rId25"/>
    <p:sldId id="317" r:id="rId26"/>
    <p:sldId id="329" r:id="rId27"/>
    <p:sldId id="331" r:id="rId28"/>
    <p:sldId id="332" r:id="rId29"/>
    <p:sldId id="352" r:id="rId30"/>
    <p:sldId id="349" r:id="rId31"/>
    <p:sldId id="319" r:id="rId32"/>
    <p:sldId id="320" r:id="rId33"/>
    <p:sldId id="359" r:id="rId34"/>
    <p:sldId id="330" r:id="rId35"/>
    <p:sldId id="333" r:id="rId36"/>
    <p:sldId id="340" r:id="rId37"/>
    <p:sldId id="339" r:id="rId38"/>
    <p:sldId id="341" r:id="rId39"/>
    <p:sldId id="342" r:id="rId40"/>
    <p:sldId id="343" r:id="rId41"/>
    <p:sldId id="344" r:id="rId42"/>
    <p:sldId id="334" r:id="rId43"/>
    <p:sldId id="354" r:id="rId44"/>
    <p:sldId id="355" r:id="rId45"/>
    <p:sldId id="357" r:id="rId46"/>
    <p:sldId id="358" r:id="rId47"/>
    <p:sldId id="335" r:id="rId48"/>
    <p:sldId id="336" r:id="rId49"/>
    <p:sldId id="337" r:id="rId50"/>
    <p:sldId id="338" r:id="rId51"/>
    <p:sldId id="321" r:id="rId52"/>
    <p:sldId id="325" r:id="rId53"/>
    <p:sldId id="326" r:id="rId54"/>
    <p:sldId id="327" r:id="rId55"/>
    <p:sldId id="324" r:id="rId56"/>
    <p:sldId id="322" r:id="rId57"/>
    <p:sldId id="323" r:id="rId58"/>
    <p:sldId id="268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2364587B-55B4-FBF2-0FA7-C5C3A2002601}" name="Alicia Velasco Santiago" initials="AVS" userId="S::avelasco@freepikco.onmicrosoft.com::6ebda6ea-dc2d-49ad-b83c-c987d890dd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E3"/>
    <a:srgbClr val="E6A2D0"/>
    <a:srgbClr val="DBFE87"/>
    <a:srgbClr val="B2129B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89" autoAdjust="0"/>
    <p:restoredTop sz="96357" autoAdjust="0"/>
  </p:normalViewPr>
  <p:slideViewPr>
    <p:cSldViewPr snapToGrid="0" showGuides="1">
      <p:cViewPr varScale="1">
        <p:scale>
          <a:sx n="143" d="100"/>
          <a:sy n="143" d="100"/>
        </p:scale>
        <p:origin x="120" y="120"/>
      </p:cViewPr>
      <p:guideLst/>
    </p:cSldViewPr>
  </p:slideViewPr>
  <p:outlineViewPr>
    <p:cViewPr>
      <p:scale>
        <a:sx n="33" d="100"/>
        <a:sy n="33" d="100"/>
      </p:scale>
      <p:origin x="0" y="-375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416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B0D902A-A0B4-346D-B5C2-63F53AAF8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922166-1221-9047-50AD-65A64D6A7C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57577-7D80-4632-B217-83A1C6EC33AE}" type="datetimeFigureOut">
              <a:rPr lang="es-ES" smtClean="0"/>
              <a:t>16/05/2025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5BD77B-8664-254C-10D6-76BD0F60F5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6A4505-3976-6057-23F6-28F1C8B9FB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36B5-73DB-44CA-A78A-04B4CD8FC5A3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73082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25B52-9D50-4CEC-870C-59BE2CADFCBC}" type="datetimeFigureOut">
              <a:rPr lang="es-ES" smtClean="0"/>
              <a:t>16/05/2025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1F9CF-588F-44DA-A9C3-AF05E5EE6BC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0978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4B4870F-2DB3-E73C-FD84-0063022A8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7" name="Freeform 329">
            <a:extLst>
              <a:ext uri="{FF2B5EF4-FFF2-40B4-BE49-F238E27FC236}">
                <a16:creationId xmlns:a16="http://schemas.microsoft.com/office/drawing/2014/main" id="{F83457C0-97BB-D269-0225-1E8237A9C245}"/>
              </a:ext>
            </a:extLst>
          </p:cNvPr>
          <p:cNvSpPr>
            <a:spLocks/>
          </p:cNvSpPr>
          <p:nvPr userDrawn="1"/>
        </p:nvSpPr>
        <p:spPr bwMode="auto">
          <a:xfrm>
            <a:off x="142726" y="2203570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EB5E2D-5981-5F85-7964-D3F3A2DFB83B}"/>
              </a:ext>
            </a:extLst>
          </p:cNvPr>
          <p:cNvSpPr/>
          <p:nvPr userDrawn="1"/>
        </p:nvSpPr>
        <p:spPr>
          <a:xfrm>
            <a:off x="1033864" y="862414"/>
            <a:ext cx="7696200" cy="4038600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AA0D46C-7C4D-418E-E6A5-FF840D316073}"/>
              </a:ext>
            </a:extLst>
          </p:cNvPr>
          <p:cNvSpPr/>
          <p:nvPr userDrawn="1"/>
        </p:nvSpPr>
        <p:spPr>
          <a:xfrm>
            <a:off x="930544" y="753928"/>
            <a:ext cx="7696200" cy="4038600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7BD182C-2975-E039-C2C9-AA73ED776A02}"/>
              </a:ext>
            </a:extLst>
          </p:cNvPr>
          <p:cNvSpPr/>
          <p:nvPr userDrawn="1"/>
        </p:nvSpPr>
        <p:spPr>
          <a:xfrm>
            <a:off x="827216" y="655447"/>
            <a:ext cx="7696200" cy="4038600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FFF1F7E-57B9-8F5E-8568-850583EBB201}"/>
              </a:ext>
            </a:extLst>
          </p:cNvPr>
          <p:cNvGrpSpPr/>
          <p:nvPr userDrawn="1"/>
        </p:nvGrpSpPr>
        <p:grpSpPr>
          <a:xfrm>
            <a:off x="723900" y="552450"/>
            <a:ext cx="7696200" cy="4038600"/>
            <a:chOff x="723900" y="552450"/>
            <a:chExt cx="7696200" cy="4038600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BD1ECC8-5F64-B59F-4CF5-B9063AF7FB02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4CB5EE9-4E49-754B-8997-EE99CC6951F1}"/>
                </a:ext>
              </a:extLst>
            </p:cNvPr>
            <p:cNvCxnSpPr/>
            <p:nvPr/>
          </p:nvCxnSpPr>
          <p:spPr>
            <a:xfrm>
              <a:off x="723900" y="831742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1020" y="1283451"/>
            <a:ext cx="6641960" cy="2118252"/>
          </a:xfrm>
        </p:spPr>
        <p:txBody>
          <a:bodyPr anchor="b">
            <a:normAutofit/>
          </a:bodyPr>
          <a:lstStyle>
            <a:lvl1pPr algn="ctr">
              <a:defRPr sz="4000" b="1"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6914" y="3473910"/>
            <a:ext cx="6270172" cy="35295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Candara" panose="020E05020303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0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748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63F141-BBD5-F08E-0980-70C7B8B5B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8" name="Freeform 233">
            <a:extLst>
              <a:ext uri="{FF2B5EF4-FFF2-40B4-BE49-F238E27FC236}">
                <a16:creationId xmlns:a16="http://schemas.microsoft.com/office/drawing/2014/main" id="{AA0D41C9-1EA1-D767-C546-CBB3B3F6E9B3}"/>
              </a:ext>
            </a:extLst>
          </p:cNvPr>
          <p:cNvSpPr>
            <a:spLocks/>
          </p:cNvSpPr>
          <p:nvPr userDrawn="1"/>
        </p:nvSpPr>
        <p:spPr bwMode="auto">
          <a:xfrm>
            <a:off x="-609965" y="2547414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9" name="Freeform 329">
            <a:extLst>
              <a:ext uri="{FF2B5EF4-FFF2-40B4-BE49-F238E27FC236}">
                <a16:creationId xmlns:a16="http://schemas.microsoft.com/office/drawing/2014/main" id="{E5E80744-99A1-A781-451B-36396213FDEC}"/>
              </a:ext>
            </a:extLst>
          </p:cNvPr>
          <p:cNvSpPr>
            <a:spLocks/>
          </p:cNvSpPr>
          <p:nvPr userDrawn="1"/>
        </p:nvSpPr>
        <p:spPr bwMode="auto">
          <a:xfrm>
            <a:off x="7993546" y="2273395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1" name="Freeform 220">
            <a:extLst>
              <a:ext uri="{FF2B5EF4-FFF2-40B4-BE49-F238E27FC236}">
                <a16:creationId xmlns:a16="http://schemas.microsoft.com/office/drawing/2014/main" id="{B0993B08-4CD4-70CA-AFD1-88BEDF4F14F1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1919810" y="-132059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42A7557-576A-930F-B6B5-FE146D99A6F5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113A76B-9CCC-172B-F1BF-CD8ABB7518B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6CB2B82-FCEA-7FBD-F302-CC402C77E28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97021" y="1554592"/>
            <a:ext cx="2791795" cy="589106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50D3-B5E3-120F-0AE3-E6E1C82131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546793" y="1554592"/>
            <a:ext cx="2791795" cy="589106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697022" y="3317027"/>
            <a:ext cx="2791794" cy="582719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546793" y="3317027"/>
            <a:ext cx="2791795" cy="582719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304AC5F-8366-E4C9-2FE6-F4CBCE0E56D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730827" y="1808112"/>
            <a:ext cx="966194" cy="520268"/>
          </a:xfrm>
        </p:spPr>
        <p:txBody>
          <a:bodyPr anchor="ctr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D27C2D7-39AB-91F7-AE4E-E9DC1A781AD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577531" y="1808112"/>
            <a:ext cx="966194" cy="520268"/>
          </a:xfrm>
        </p:spPr>
        <p:txBody>
          <a:bodyPr anchor="ctr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E77D135-F648-CEE0-E9DF-ED77AA06DD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730827" y="3574819"/>
            <a:ext cx="966194" cy="520268"/>
          </a:xfrm>
        </p:spPr>
        <p:txBody>
          <a:bodyPr anchor="ctr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586FB73-B641-7A40-365F-596A51180A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577531" y="3574819"/>
            <a:ext cx="966194" cy="520268"/>
          </a:xfrm>
        </p:spPr>
        <p:txBody>
          <a:bodyPr anchor="ctr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144F-BF3E-0A0F-FC5F-512F1DED79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697021" y="2143698"/>
            <a:ext cx="2791795" cy="392482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1EE84D-8E76-59F3-7D5E-BD582550FF39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546793" y="2143698"/>
            <a:ext cx="2791796" cy="392482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067652-5718-EE08-2890-F0DD71F16838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697021" y="3899747"/>
            <a:ext cx="2791795" cy="392482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9A6D15-0E14-E3F8-9C1A-B5EC533FABF9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5546793" y="3899747"/>
            <a:ext cx="2791796" cy="392482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02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6B7703-F824-670F-BFAE-238730EA5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15" name="Freeform 329">
            <a:extLst>
              <a:ext uri="{FF2B5EF4-FFF2-40B4-BE49-F238E27FC236}">
                <a16:creationId xmlns:a16="http://schemas.microsoft.com/office/drawing/2014/main" id="{F915E963-C590-2954-3A06-42C4718924F8}"/>
              </a:ext>
            </a:extLst>
          </p:cNvPr>
          <p:cNvSpPr>
            <a:spLocks/>
          </p:cNvSpPr>
          <p:nvPr userDrawn="1"/>
        </p:nvSpPr>
        <p:spPr bwMode="auto">
          <a:xfrm>
            <a:off x="-224181" y="-149307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A9A3D6E-C262-3F8E-56F6-03F3C61C877E}"/>
              </a:ext>
            </a:extLst>
          </p:cNvPr>
          <p:cNvGrpSpPr/>
          <p:nvPr userDrawn="1"/>
        </p:nvGrpSpPr>
        <p:grpSpPr>
          <a:xfrm>
            <a:off x="-220856" y="4603777"/>
            <a:ext cx="1199268" cy="599634"/>
            <a:chOff x="5638801" y="2709863"/>
            <a:chExt cx="495300" cy="247650"/>
          </a:xfrm>
        </p:grpSpPr>
        <p:sp>
          <p:nvSpPr>
            <p:cNvPr id="17" name="Freeform 175">
              <a:extLst>
                <a:ext uri="{FF2B5EF4-FFF2-40B4-BE49-F238E27FC236}">
                  <a16:creationId xmlns:a16="http://schemas.microsoft.com/office/drawing/2014/main" id="{ECF1B387-B19A-2FA2-95F2-1B3C06BA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7D5F6BF5-2571-7CCD-5537-42135763E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19" name="Freeform 235">
            <a:extLst>
              <a:ext uri="{FF2B5EF4-FFF2-40B4-BE49-F238E27FC236}">
                <a16:creationId xmlns:a16="http://schemas.microsoft.com/office/drawing/2014/main" id="{C2F7FE50-A013-F80E-2BE9-0F55C0F7D45B}"/>
              </a:ext>
            </a:extLst>
          </p:cNvPr>
          <p:cNvSpPr>
            <a:spLocks/>
          </p:cNvSpPr>
          <p:nvPr userDrawn="1"/>
        </p:nvSpPr>
        <p:spPr bwMode="auto">
          <a:xfrm>
            <a:off x="8260668" y="311080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FB13779-186A-6A56-5927-33DEE4947D00}"/>
              </a:ext>
            </a:extLst>
          </p:cNvPr>
          <p:cNvSpPr/>
          <p:nvPr userDrawn="1"/>
        </p:nvSpPr>
        <p:spPr>
          <a:xfrm>
            <a:off x="506099" y="517045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36868FF-9672-7A8B-A5A4-2C29BA4C12CD}"/>
              </a:ext>
            </a:extLst>
          </p:cNvPr>
          <p:cNvSpPr/>
          <p:nvPr userDrawn="1"/>
        </p:nvSpPr>
        <p:spPr>
          <a:xfrm>
            <a:off x="402779" y="408559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17D9514-602E-BAC4-80AA-7BF299B6EF11}"/>
              </a:ext>
            </a:extLst>
          </p:cNvPr>
          <p:cNvSpPr/>
          <p:nvPr userDrawn="1"/>
        </p:nvSpPr>
        <p:spPr>
          <a:xfrm>
            <a:off x="299451" y="310078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213D62-5C66-773F-8EBE-7698E255FEB2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99A6D428-1933-B7F9-7231-182A63AC69E6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E40C5D2-5B1A-A486-01ED-23395EB1A3C0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B29413-A34C-B208-C7D6-2ADC5948E46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45307" y="3002545"/>
            <a:ext cx="7023241" cy="422460"/>
          </a:xfrm>
        </p:spPr>
        <p:txBody>
          <a:bodyPr>
            <a:noAutofit/>
          </a:bodyPr>
          <a:lstStyle>
            <a:lvl1pPr marL="0" indent="0" algn="r">
              <a:buNone/>
              <a:defRPr sz="25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56C2102-EA34-015B-F821-D83175C48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6504" y="1515250"/>
            <a:ext cx="7012974" cy="1472137"/>
          </a:xfrm>
        </p:spPr>
        <p:txBody>
          <a:bodyPr>
            <a:noAutofit/>
          </a:bodyPr>
          <a:lstStyle>
            <a:lvl1pPr marL="0" indent="0" algn="r">
              <a:buNone/>
              <a:defRPr sz="3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519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098FAF-3FF3-54AC-7673-7D71C381D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2" name="Freeform 233">
            <a:extLst>
              <a:ext uri="{FF2B5EF4-FFF2-40B4-BE49-F238E27FC236}">
                <a16:creationId xmlns:a16="http://schemas.microsoft.com/office/drawing/2014/main" id="{5CCFFA3E-524D-03BF-B9A3-EC1CE7A60773}"/>
              </a:ext>
            </a:extLst>
          </p:cNvPr>
          <p:cNvSpPr>
            <a:spLocks/>
          </p:cNvSpPr>
          <p:nvPr userDrawn="1"/>
        </p:nvSpPr>
        <p:spPr bwMode="auto">
          <a:xfrm>
            <a:off x="1001617" y="-19529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3" name="Freeform 329">
            <a:extLst>
              <a:ext uri="{FF2B5EF4-FFF2-40B4-BE49-F238E27FC236}">
                <a16:creationId xmlns:a16="http://schemas.microsoft.com/office/drawing/2014/main" id="{D108EC06-9B32-49D6-369F-012A84DC682A}"/>
              </a:ext>
            </a:extLst>
          </p:cNvPr>
          <p:cNvSpPr>
            <a:spLocks/>
          </p:cNvSpPr>
          <p:nvPr userDrawn="1"/>
        </p:nvSpPr>
        <p:spPr bwMode="auto">
          <a:xfrm>
            <a:off x="5335" y="4865047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0FA8A5D-B04E-8BCB-6FB8-C45F4714E6F8}"/>
              </a:ext>
            </a:extLst>
          </p:cNvPr>
          <p:cNvGrpSpPr/>
          <p:nvPr userDrawn="1"/>
        </p:nvGrpSpPr>
        <p:grpSpPr>
          <a:xfrm>
            <a:off x="-303057" y="2435287"/>
            <a:ext cx="1199268" cy="599634"/>
            <a:chOff x="5638801" y="2709863"/>
            <a:chExt cx="495300" cy="247650"/>
          </a:xfrm>
        </p:grpSpPr>
        <p:sp>
          <p:nvSpPr>
            <p:cNvPr id="25" name="Freeform 175">
              <a:extLst>
                <a:ext uri="{FF2B5EF4-FFF2-40B4-BE49-F238E27FC236}">
                  <a16:creationId xmlns:a16="http://schemas.microsoft.com/office/drawing/2014/main" id="{061B59CF-A275-EA45-1DDE-E7F889481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26" name="Freeform 178">
              <a:extLst>
                <a:ext uri="{FF2B5EF4-FFF2-40B4-BE49-F238E27FC236}">
                  <a16:creationId xmlns:a16="http://schemas.microsoft.com/office/drawing/2014/main" id="{A7908992-F664-5E93-09A0-DD662D2B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9E9A20E5-E193-EE3B-CBF5-E6DAFE9ACF8C}"/>
              </a:ext>
            </a:extLst>
          </p:cNvPr>
          <p:cNvGrpSpPr/>
          <p:nvPr userDrawn="1"/>
        </p:nvGrpSpPr>
        <p:grpSpPr>
          <a:xfrm>
            <a:off x="8501062" y="66897"/>
            <a:ext cx="686969" cy="696648"/>
            <a:chOff x="4911726" y="3608388"/>
            <a:chExt cx="225425" cy="228601"/>
          </a:xfrm>
        </p:grpSpPr>
        <p:sp>
          <p:nvSpPr>
            <p:cNvPr id="13" name="Freeform 122">
              <a:extLst>
                <a:ext uri="{FF2B5EF4-FFF2-40B4-BE49-F238E27FC236}">
                  <a16:creationId xmlns:a16="http://schemas.microsoft.com/office/drawing/2014/main" id="{2D24AAE1-11F1-6618-83F3-E2C50ED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3641726"/>
              <a:ext cx="195263" cy="195263"/>
            </a:xfrm>
            <a:custGeom>
              <a:avLst/>
              <a:gdLst>
                <a:gd name="T0" fmla="*/ 75 w 331"/>
                <a:gd name="T1" fmla="*/ 0 h 331"/>
                <a:gd name="T2" fmla="*/ 256 w 331"/>
                <a:gd name="T3" fmla="*/ 1 h 331"/>
                <a:gd name="T4" fmla="*/ 331 w 331"/>
                <a:gd name="T5" fmla="*/ 76 h 331"/>
                <a:gd name="T6" fmla="*/ 330 w 331"/>
                <a:gd name="T7" fmla="*/ 256 h 331"/>
                <a:gd name="T8" fmla="*/ 255 w 331"/>
                <a:gd name="T9" fmla="*/ 331 h 331"/>
                <a:gd name="T10" fmla="*/ 75 w 331"/>
                <a:gd name="T11" fmla="*/ 330 h 331"/>
                <a:gd name="T12" fmla="*/ 0 w 331"/>
                <a:gd name="T13" fmla="*/ 255 h 331"/>
                <a:gd name="T14" fmla="*/ 0 w 331"/>
                <a:gd name="T15" fmla="*/ 75 h 331"/>
                <a:gd name="T16" fmla="*/ 75 w 331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75" y="0"/>
                  </a:moveTo>
                  <a:lnTo>
                    <a:pt x="256" y="1"/>
                  </a:lnTo>
                  <a:cubicBezTo>
                    <a:pt x="297" y="1"/>
                    <a:pt x="331" y="34"/>
                    <a:pt x="331" y="76"/>
                  </a:cubicBezTo>
                  <a:lnTo>
                    <a:pt x="330" y="256"/>
                  </a:lnTo>
                  <a:cubicBezTo>
                    <a:pt x="330" y="298"/>
                    <a:pt x="296" y="331"/>
                    <a:pt x="255" y="331"/>
                  </a:cubicBezTo>
                  <a:lnTo>
                    <a:pt x="75" y="330"/>
                  </a:lnTo>
                  <a:cubicBezTo>
                    <a:pt x="33" y="330"/>
                    <a:pt x="0" y="297"/>
                    <a:pt x="0" y="255"/>
                  </a:cubicBezTo>
                  <a:lnTo>
                    <a:pt x="0" y="75"/>
                  </a:lnTo>
                  <a:cubicBezTo>
                    <a:pt x="0" y="34"/>
                    <a:pt x="34" y="0"/>
                    <a:pt x="75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5" name="Freeform 186">
              <a:extLst>
                <a:ext uri="{FF2B5EF4-FFF2-40B4-BE49-F238E27FC236}">
                  <a16:creationId xmlns:a16="http://schemas.microsoft.com/office/drawing/2014/main" id="{A6B1DD1C-4665-6DC3-DC41-DE1AF2A5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6" y="3608388"/>
              <a:ext cx="193675" cy="195263"/>
            </a:xfrm>
            <a:custGeom>
              <a:avLst/>
              <a:gdLst>
                <a:gd name="T0" fmla="*/ 34 w 331"/>
                <a:gd name="T1" fmla="*/ 0 h 331"/>
                <a:gd name="T2" fmla="*/ 298 w 331"/>
                <a:gd name="T3" fmla="*/ 0 h 331"/>
                <a:gd name="T4" fmla="*/ 331 w 331"/>
                <a:gd name="T5" fmla="*/ 34 h 331"/>
                <a:gd name="T6" fmla="*/ 330 w 331"/>
                <a:gd name="T7" fmla="*/ 298 h 331"/>
                <a:gd name="T8" fmla="*/ 297 w 331"/>
                <a:gd name="T9" fmla="*/ 331 h 331"/>
                <a:gd name="T10" fmla="*/ 33 w 331"/>
                <a:gd name="T11" fmla="*/ 330 h 331"/>
                <a:gd name="T12" fmla="*/ 0 w 331"/>
                <a:gd name="T13" fmla="*/ 297 h 331"/>
                <a:gd name="T14" fmla="*/ 1 w 331"/>
                <a:gd name="T15" fmla="*/ 33 h 331"/>
                <a:gd name="T16" fmla="*/ 34 w 331"/>
                <a:gd name="T1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34" y="0"/>
                  </a:moveTo>
                  <a:lnTo>
                    <a:pt x="298" y="0"/>
                  </a:lnTo>
                  <a:cubicBezTo>
                    <a:pt x="316" y="1"/>
                    <a:pt x="331" y="15"/>
                    <a:pt x="331" y="34"/>
                  </a:cubicBezTo>
                  <a:lnTo>
                    <a:pt x="330" y="298"/>
                  </a:lnTo>
                  <a:cubicBezTo>
                    <a:pt x="330" y="316"/>
                    <a:pt x="316" y="331"/>
                    <a:pt x="297" y="331"/>
                  </a:cubicBezTo>
                  <a:lnTo>
                    <a:pt x="33" y="330"/>
                  </a:lnTo>
                  <a:cubicBezTo>
                    <a:pt x="15" y="330"/>
                    <a:pt x="0" y="315"/>
                    <a:pt x="0" y="297"/>
                  </a:cubicBezTo>
                  <a:lnTo>
                    <a:pt x="1" y="33"/>
                  </a:lnTo>
                  <a:cubicBezTo>
                    <a:pt x="1" y="15"/>
                    <a:pt x="16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2A04542-0125-3A7B-0352-EAA5150BCA70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D8181DB-D6AC-E304-067D-D9A4B1EEA76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99B8406-0770-1C38-A132-482CEB8D216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F9C2995-B3F1-2846-98AD-6017125A3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CD74B88-9AB2-6677-FFF6-46EE572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946485"/>
            <a:ext cx="7696200" cy="2034021"/>
          </a:xfrm>
        </p:spPr>
        <p:txBody>
          <a:bodyPr>
            <a:noAutofit/>
          </a:bodyPr>
          <a:lstStyle>
            <a:lvl1pPr marL="0" indent="0" algn="l">
              <a:buNone/>
              <a:tabLst>
                <a:tab pos="2335213" algn="l"/>
              </a:tabLst>
              <a:defRPr sz="1400">
                <a:latin typeface="Candara" panose="020E0502030303020204" pitchFamily="34" charset="0"/>
              </a:defRPr>
            </a:lvl1pPr>
            <a:lvl2pPr marL="342900" indent="0" algn="l">
              <a:buNone/>
              <a:defRPr>
                <a:latin typeface="Candara" panose="020E0502030303020204" pitchFamily="34" charset="0"/>
              </a:defRPr>
            </a:lvl2pPr>
            <a:lvl3pPr marL="685800" indent="0" algn="l">
              <a:buNone/>
              <a:defRPr>
                <a:latin typeface="Candara" panose="020E0502030303020204" pitchFamily="34" charset="0"/>
              </a:defRPr>
            </a:lvl3pPr>
            <a:lvl4pPr marL="1028700" indent="0" algn="l">
              <a:buNone/>
              <a:defRPr>
                <a:latin typeface="Candara" panose="020E0502030303020204" pitchFamily="34" charset="0"/>
              </a:defRPr>
            </a:lvl4pPr>
            <a:lvl5pPr marL="1371600" indent="0" algn="l">
              <a:buNone/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1" name="Freeform 235">
            <a:extLst>
              <a:ext uri="{FF2B5EF4-FFF2-40B4-BE49-F238E27FC236}">
                <a16:creationId xmlns:a16="http://schemas.microsoft.com/office/drawing/2014/main" id="{7EF89B0D-C275-2C4C-7599-2636D3139EC1}"/>
              </a:ext>
            </a:extLst>
          </p:cNvPr>
          <p:cNvSpPr>
            <a:spLocks/>
          </p:cNvSpPr>
          <p:nvPr userDrawn="1"/>
        </p:nvSpPr>
        <p:spPr bwMode="auto">
          <a:xfrm>
            <a:off x="4016643" y="4944458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9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tex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DBA768-5079-EFE2-2AB9-ACABA0EEE1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21F8C0-06EB-5B82-6A2C-1B13EED05F07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38799560-E0BB-B883-1ACA-9A3063432A21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2684065-E64F-8CAE-8636-5213FF8B35D3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827034"/>
            <a:ext cx="3408582" cy="1373168"/>
          </a:xfrm>
        </p:spPr>
        <p:txBody>
          <a:bodyPr anchor="b">
            <a:noAutofit/>
          </a:bodyPr>
          <a:lstStyle>
            <a:lvl1pPr>
              <a:defRPr sz="3000" b="1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87636" y="1236864"/>
            <a:ext cx="3009682" cy="28605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6281" y="3139908"/>
            <a:ext cx="3408582" cy="72335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6871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86289F6-A28F-F510-4A28-F5B9A40E7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329">
            <a:extLst>
              <a:ext uri="{FF2B5EF4-FFF2-40B4-BE49-F238E27FC236}">
                <a16:creationId xmlns:a16="http://schemas.microsoft.com/office/drawing/2014/main" id="{19B682BB-FAE8-9E5F-8F5C-B66EBA425336}"/>
              </a:ext>
            </a:extLst>
          </p:cNvPr>
          <p:cNvSpPr>
            <a:spLocks/>
          </p:cNvSpPr>
          <p:nvPr userDrawn="1"/>
        </p:nvSpPr>
        <p:spPr bwMode="auto">
          <a:xfrm>
            <a:off x="-581373" y="1324339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5446888-FAF8-9DF4-3E53-C576DF3E097E}"/>
              </a:ext>
            </a:extLst>
          </p:cNvPr>
          <p:cNvGrpSpPr/>
          <p:nvPr userDrawn="1"/>
        </p:nvGrpSpPr>
        <p:grpSpPr>
          <a:xfrm>
            <a:off x="8026882" y="2780626"/>
            <a:ext cx="1199268" cy="599634"/>
            <a:chOff x="5638801" y="2709863"/>
            <a:chExt cx="495300" cy="247650"/>
          </a:xfrm>
        </p:grpSpPr>
        <p:sp>
          <p:nvSpPr>
            <p:cNvPr id="14" name="Freeform 175">
              <a:extLst>
                <a:ext uri="{FF2B5EF4-FFF2-40B4-BE49-F238E27FC236}">
                  <a16:creationId xmlns:a16="http://schemas.microsoft.com/office/drawing/2014/main" id="{2B6A1022-E450-AC61-0F07-734B5E801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5" name="Freeform 178">
              <a:extLst>
                <a:ext uri="{FF2B5EF4-FFF2-40B4-BE49-F238E27FC236}">
                  <a16:creationId xmlns:a16="http://schemas.microsoft.com/office/drawing/2014/main" id="{2259ADF6-1AFD-BF3A-1C43-BCD6D8BE2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21051C5-6BF1-7E58-5162-006104AE3AAE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DB57403-D33D-7FD5-1272-4AFF15A403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026A10C-37CC-33E2-FF5F-8AFFA4EC64D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C38E3CB-3CD2-D956-330A-3C426A5CF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56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1C632B-AC14-5A8D-B1A4-8D10BD906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4" name="Freeform 233">
            <a:extLst>
              <a:ext uri="{FF2B5EF4-FFF2-40B4-BE49-F238E27FC236}">
                <a16:creationId xmlns:a16="http://schemas.microsoft.com/office/drawing/2014/main" id="{229FBF62-1661-52A1-B4A0-244BCC236E04}"/>
              </a:ext>
            </a:extLst>
          </p:cNvPr>
          <p:cNvSpPr>
            <a:spLocks/>
          </p:cNvSpPr>
          <p:nvPr userDrawn="1"/>
        </p:nvSpPr>
        <p:spPr bwMode="auto">
          <a:xfrm>
            <a:off x="1815309" y="4961022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5" name="Freeform 220">
            <a:extLst>
              <a:ext uri="{FF2B5EF4-FFF2-40B4-BE49-F238E27FC236}">
                <a16:creationId xmlns:a16="http://schemas.microsoft.com/office/drawing/2014/main" id="{A3669237-0CB1-2E5D-6628-B618F223506F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351682" y="1360815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9CCF33D-5EDC-A80C-DB40-8D8BD44AFCBE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CB83B7F4-3727-97BB-2CE7-02AFB252ED0A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8838743B-6C79-B4A6-7498-76F0AED8D9C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45EDEF1-92F5-4269-B9A0-1D165E112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000A77-7427-6354-9D0B-E06E9F0BF9C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640151" y="1566089"/>
            <a:ext cx="2266333" cy="377366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C725AB-57E2-E006-E6D0-A29089A1352F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640151" y="3032645"/>
            <a:ext cx="2266333" cy="377366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EBB5B96-46B1-9689-4593-077DC02960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40151" y="1947610"/>
            <a:ext cx="2266333" cy="623978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F5FA72-7015-7B54-80B4-A5855640000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640151" y="3413292"/>
            <a:ext cx="2266333" cy="623978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958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3A12127-4B7A-719B-32D8-D104FC538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" name="Freeform 233">
            <a:extLst>
              <a:ext uri="{FF2B5EF4-FFF2-40B4-BE49-F238E27FC236}">
                <a16:creationId xmlns:a16="http://schemas.microsoft.com/office/drawing/2014/main" id="{F40664C3-916B-11AE-9C8F-EDB84CEE901E}"/>
              </a:ext>
            </a:extLst>
          </p:cNvPr>
          <p:cNvSpPr>
            <a:spLocks/>
          </p:cNvSpPr>
          <p:nvPr userDrawn="1"/>
        </p:nvSpPr>
        <p:spPr bwMode="auto">
          <a:xfrm>
            <a:off x="-260576" y="434648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4" name="Freeform 329">
            <a:extLst>
              <a:ext uri="{FF2B5EF4-FFF2-40B4-BE49-F238E27FC236}">
                <a16:creationId xmlns:a16="http://schemas.microsoft.com/office/drawing/2014/main" id="{75C2ADCF-EBB1-32B8-F34D-817495E0022D}"/>
              </a:ext>
            </a:extLst>
          </p:cNvPr>
          <p:cNvSpPr>
            <a:spLocks/>
          </p:cNvSpPr>
          <p:nvPr userDrawn="1"/>
        </p:nvSpPr>
        <p:spPr bwMode="auto">
          <a:xfrm>
            <a:off x="8547322" y="1273664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8" name="Freeform 235">
            <a:extLst>
              <a:ext uri="{FF2B5EF4-FFF2-40B4-BE49-F238E27FC236}">
                <a16:creationId xmlns:a16="http://schemas.microsoft.com/office/drawing/2014/main" id="{02F82688-8CE7-9247-2662-B3F9EE799914}"/>
              </a:ext>
            </a:extLst>
          </p:cNvPr>
          <p:cNvSpPr>
            <a:spLocks/>
          </p:cNvSpPr>
          <p:nvPr userDrawn="1"/>
        </p:nvSpPr>
        <p:spPr bwMode="auto">
          <a:xfrm>
            <a:off x="4147362" y="-3074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9" name="Freeform 220">
            <a:extLst>
              <a:ext uri="{FF2B5EF4-FFF2-40B4-BE49-F238E27FC236}">
                <a16:creationId xmlns:a16="http://schemas.microsoft.com/office/drawing/2014/main" id="{041F8D10-50D2-070D-6D09-C693A95DB085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8646565" y="4371703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4E709FD-0C88-CF0C-D748-495AAD4731E0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B0796A8-5163-249A-69DE-6E3DA6CA4602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39A4B8B-C43C-59C9-C207-FBDB6D1B4E3A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947A8CD-D7A8-58C3-41D5-536EA85DFB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29740" y="3767538"/>
            <a:ext cx="2712482" cy="47500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E8C69-E5AF-44A9-61C2-D7EAE74AE68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729740" y="3361055"/>
            <a:ext cx="2712482" cy="39508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0F0680-65DE-EA4B-1174-AB5AE4B42F6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692562" y="3762232"/>
            <a:ext cx="2712482" cy="47500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A54DB53-3E0C-2A8A-C67D-EBB1D82BB1F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92562" y="3355749"/>
            <a:ext cx="2712482" cy="39508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359D9C-EF91-174E-0130-D1CB6414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32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8C51-65C7-1EDB-4D15-76D209B85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Freeform 220">
            <a:extLst>
              <a:ext uri="{FF2B5EF4-FFF2-40B4-BE49-F238E27FC236}">
                <a16:creationId xmlns:a16="http://schemas.microsoft.com/office/drawing/2014/main" id="{52F0B234-C3B1-DB25-4A99-5B8D6692902F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243290" y="4405908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7DBBD95-8D2E-7A62-97CF-E412C16972CF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CADC873-431D-8A37-09A5-5214926EBF73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3C9132E-6B51-DC5A-35C5-21A20367A10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F7977DE4-965D-7AC7-D4CD-9F1917C8E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635EEB3-969E-0EF5-4159-2484C23A102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584844"/>
            <a:ext cx="2266333" cy="377366"/>
          </a:xfrm>
        </p:spPr>
        <p:txBody>
          <a:bodyPr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5262A7-9B9D-4709-D986-FB76B2CA45A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38834" y="2583166"/>
            <a:ext cx="2266333" cy="377366"/>
          </a:xfrm>
        </p:spPr>
        <p:txBody>
          <a:bodyPr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4E4E1D-8AE9-2576-42D8-147AA0FE78E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579016"/>
            <a:ext cx="2266333" cy="377366"/>
          </a:xfrm>
        </p:spPr>
        <p:txBody>
          <a:bodyPr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637E2B-CF48-C065-133B-ED8CEF6DCB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7029" y="2964687"/>
            <a:ext cx="2266333" cy="62397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C4B036B-9E36-9341-207C-907B003EB667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438834" y="2964687"/>
            <a:ext cx="2266333" cy="62397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7139621-E8AE-0906-8A0B-DFCEE5DF0B9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91533" y="2964687"/>
            <a:ext cx="2266333" cy="62397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261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20A363-C94C-F3FA-D1E8-54328FDBD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329">
            <a:extLst>
              <a:ext uri="{FF2B5EF4-FFF2-40B4-BE49-F238E27FC236}">
                <a16:creationId xmlns:a16="http://schemas.microsoft.com/office/drawing/2014/main" id="{09392717-5DE9-BC08-7A60-AA9BBECE3ED5}"/>
              </a:ext>
            </a:extLst>
          </p:cNvPr>
          <p:cNvSpPr>
            <a:spLocks/>
          </p:cNvSpPr>
          <p:nvPr userDrawn="1"/>
        </p:nvSpPr>
        <p:spPr bwMode="auto">
          <a:xfrm>
            <a:off x="7993546" y="2273395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" name="Freeform 235">
            <a:extLst>
              <a:ext uri="{FF2B5EF4-FFF2-40B4-BE49-F238E27FC236}">
                <a16:creationId xmlns:a16="http://schemas.microsoft.com/office/drawing/2014/main" id="{6567FC05-DCDD-3F65-D67F-BABC83F2A1C3}"/>
              </a:ext>
            </a:extLst>
          </p:cNvPr>
          <p:cNvSpPr>
            <a:spLocks/>
          </p:cNvSpPr>
          <p:nvPr userDrawn="1"/>
        </p:nvSpPr>
        <p:spPr bwMode="auto">
          <a:xfrm>
            <a:off x="5727337" y="-12447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394B7D9-D94C-CE6B-0826-EF2BDD8BA437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EF18B02-83C9-2446-216F-2E7FB9B21F76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7358E689-D811-E150-7676-0972020A137B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DDC221-102F-FB7F-478D-25FCB6784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1178" y="1593248"/>
            <a:ext cx="4757955" cy="39819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345FE3-B0C3-F292-759C-A6CA95244A5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491178" y="1245143"/>
            <a:ext cx="4757955" cy="398197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520E19-E762-713C-5741-6A87FD166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523EFD-6CD9-498E-11A4-82B36FBC54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491178" y="2127332"/>
            <a:ext cx="4757955" cy="398197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C2DA9EF-AC8A-F02F-C2C9-88C4944DE5B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491178" y="2475437"/>
            <a:ext cx="4757955" cy="39819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D84287B-7747-1899-BA22-C3A15D04FC7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91178" y="3357626"/>
            <a:ext cx="4757955" cy="39819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11FCFF-D1E0-9ADB-5786-DB787A8715F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491178" y="3009521"/>
            <a:ext cx="4757955" cy="398197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FEDB3D2-938F-C8F7-D891-891E2D43B7B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491178" y="4239815"/>
            <a:ext cx="4757955" cy="39819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8E0CC2-C904-3931-3E7D-1D15C35F6E5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491178" y="3891711"/>
            <a:ext cx="4757955" cy="398197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151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485C855-1CF0-E701-30AC-F2CFBF0A9F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9" name="Freeform 329">
            <a:extLst>
              <a:ext uri="{FF2B5EF4-FFF2-40B4-BE49-F238E27FC236}">
                <a16:creationId xmlns:a16="http://schemas.microsoft.com/office/drawing/2014/main" id="{FB346C95-B5DB-DDB8-C603-EAFB51C2ABB6}"/>
              </a:ext>
            </a:extLst>
          </p:cNvPr>
          <p:cNvSpPr>
            <a:spLocks/>
          </p:cNvSpPr>
          <p:nvPr userDrawn="1"/>
        </p:nvSpPr>
        <p:spPr bwMode="auto">
          <a:xfrm>
            <a:off x="2047639" y="-154093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1" name="Freeform 220">
            <a:extLst>
              <a:ext uri="{FF2B5EF4-FFF2-40B4-BE49-F238E27FC236}">
                <a16:creationId xmlns:a16="http://schemas.microsoft.com/office/drawing/2014/main" id="{E5CD35FF-77DB-6824-9B0B-37629BF5BE31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202241" y="147930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6F35635-2CE1-6763-EDB6-DAA2AABB13F3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2662E079-0C44-1993-CBB3-518C68CC4E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DB80432-FFE0-7959-DF20-7D8D0A88CB9C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C76BAE8-D06D-79DD-F7E0-C0C20BB1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03" y="1721060"/>
            <a:ext cx="3962400" cy="1327160"/>
          </a:xfrm>
        </p:spPr>
        <p:txBody>
          <a:bodyPr anchor="b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DF2EB6B-DB6C-66C5-1F31-C439523C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5803" y="2914092"/>
            <a:ext cx="3962400" cy="42987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95843F3-6B6C-C9D5-876C-88E40AAA3AD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545243" y="2230162"/>
            <a:ext cx="1380837" cy="722587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281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te and six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72FDC6-F5F5-8605-6B0F-4BE5F6E00C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9" name="Freeform 329">
            <a:extLst>
              <a:ext uri="{FF2B5EF4-FFF2-40B4-BE49-F238E27FC236}">
                <a16:creationId xmlns:a16="http://schemas.microsoft.com/office/drawing/2014/main" id="{E5E80744-99A1-A781-451B-36396213FDEC}"/>
              </a:ext>
            </a:extLst>
          </p:cNvPr>
          <p:cNvSpPr>
            <a:spLocks/>
          </p:cNvSpPr>
          <p:nvPr userDrawn="1"/>
        </p:nvSpPr>
        <p:spPr bwMode="auto">
          <a:xfrm>
            <a:off x="7993546" y="2273395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1" name="Freeform 220">
            <a:extLst>
              <a:ext uri="{FF2B5EF4-FFF2-40B4-BE49-F238E27FC236}">
                <a16:creationId xmlns:a16="http://schemas.microsoft.com/office/drawing/2014/main" id="{B0993B08-4CD4-70CA-AFD1-88BEDF4F14F1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1919810" y="-132059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42A7557-576A-930F-B6B5-FE146D99A6F5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113A76B-9CCC-172B-F1BF-CD8ABB7518B0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6CB2B82-FCEA-7FBD-F302-CC402C77E28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6246" y="2327325"/>
            <a:ext cx="2211091" cy="50557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11807" y="1981998"/>
            <a:ext cx="2211091" cy="386928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50D3-B5E3-120F-0AE3-E6E1C82131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992098" y="1981998"/>
            <a:ext cx="2156750" cy="386928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92100" y="2327324"/>
            <a:ext cx="2159739" cy="505571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24B2DD1-582E-877A-9D6B-9C053362FCD0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031516" y="2327325"/>
            <a:ext cx="2212240" cy="505570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35E0F6A-A268-5535-7EEE-3B0A64853FF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031516" y="1979221"/>
            <a:ext cx="2211091" cy="392482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9E870BDF-2E51-2ED6-A6D3-EEB166F48BD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511993" y="3809637"/>
            <a:ext cx="2210720" cy="51112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452AA52-994E-768E-A2D7-1E10BFD8A455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516246" y="3461533"/>
            <a:ext cx="2211091" cy="386928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5CB33AD6-6360-3838-C72D-2F42DB8F143F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992098" y="3461533"/>
            <a:ext cx="2156750" cy="386928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74D574C4-11FB-3AF2-B5C4-0D486EA2AE44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5992098" y="3809636"/>
            <a:ext cx="2159741" cy="511125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7902EB17-4D85-E150-D09E-38904AA5EFC2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031518" y="3809637"/>
            <a:ext cx="2211090" cy="51112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E239E469-A447-CDCA-C681-28B5011B16CA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031516" y="3461533"/>
            <a:ext cx="2211091" cy="392482"/>
          </a:xfrm>
        </p:spPr>
        <p:txBody>
          <a:bodyPr>
            <a:noAutofit/>
          </a:bodyPr>
          <a:lstStyle>
            <a:lvl1pPr marL="0" indent="0" algn="l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838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61F74FE0-8B84-BDC1-82B7-2D8F7A0173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3" name="Freeform 233">
            <a:extLst>
              <a:ext uri="{FF2B5EF4-FFF2-40B4-BE49-F238E27FC236}">
                <a16:creationId xmlns:a16="http://schemas.microsoft.com/office/drawing/2014/main" id="{567FF201-1FE8-7F69-72F4-BAA2C19C341B}"/>
              </a:ext>
            </a:extLst>
          </p:cNvPr>
          <p:cNvSpPr>
            <a:spLocks/>
          </p:cNvSpPr>
          <p:nvPr userDrawn="1"/>
        </p:nvSpPr>
        <p:spPr bwMode="auto">
          <a:xfrm>
            <a:off x="-368634" y="4421332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6" name="Freeform 329">
            <a:extLst>
              <a:ext uri="{FF2B5EF4-FFF2-40B4-BE49-F238E27FC236}">
                <a16:creationId xmlns:a16="http://schemas.microsoft.com/office/drawing/2014/main" id="{0F05182E-6355-5FA9-3B1A-977854870E46}"/>
              </a:ext>
            </a:extLst>
          </p:cNvPr>
          <p:cNvSpPr>
            <a:spLocks/>
          </p:cNvSpPr>
          <p:nvPr userDrawn="1"/>
        </p:nvSpPr>
        <p:spPr bwMode="auto">
          <a:xfrm>
            <a:off x="2566525" y="-15579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4" name="Freeform 220">
            <a:extLst>
              <a:ext uri="{FF2B5EF4-FFF2-40B4-BE49-F238E27FC236}">
                <a16:creationId xmlns:a16="http://schemas.microsoft.com/office/drawing/2014/main" id="{9F5A2B39-0F17-DAD9-936A-DFFD4F999FCD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6294822" y="201719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4DE58A6-4531-FACE-11F9-4D80BB158385}"/>
              </a:ext>
            </a:extLst>
          </p:cNvPr>
          <p:cNvSpPr/>
          <p:nvPr userDrawn="1"/>
        </p:nvSpPr>
        <p:spPr>
          <a:xfrm>
            <a:off x="506099" y="517045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1866CD5-A4E8-B364-09BF-27ADB7EEA360}"/>
              </a:ext>
            </a:extLst>
          </p:cNvPr>
          <p:cNvSpPr/>
          <p:nvPr userDrawn="1"/>
        </p:nvSpPr>
        <p:spPr>
          <a:xfrm>
            <a:off x="402779" y="408559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F8E53E-65E1-BC91-A99F-C96D10440A5A}"/>
              </a:ext>
            </a:extLst>
          </p:cNvPr>
          <p:cNvSpPr/>
          <p:nvPr userDrawn="1"/>
        </p:nvSpPr>
        <p:spPr>
          <a:xfrm>
            <a:off x="299451" y="310078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802CCD9-0085-86F6-A41E-A22A4499A7E1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51649650-A015-C213-552D-1C168A075BEB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A4EB109-DC95-8C4E-0A05-4A833015756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263349"/>
            <a:ext cx="6324600" cy="922389"/>
          </a:xfrm>
        </p:spPr>
        <p:txBody>
          <a:bodyPr>
            <a:noAutofit/>
          </a:bodyPr>
          <a:lstStyle>
            <a:lvl1pPr algn="ctr">
              <a:defRPr sz="8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286000" y="2175439"/>
            <a:ext cx="4572000" cy="1116401"/>
          </a:xfrm>
        </p:spPr>
        <p:txBody>
          <a:bodyPr anchor="ctr">
            <a:normAutofit/>
          </a:bodyPr>
          <a:lstStyle>
            <a:lvl1pPr marL="0" indent="0" algn="ctr">
              <a:lnSpc>
                <a:spcPct val="80000"/>
              </a:lnSpc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Google Shape;135;p24">
            <a:extLst>
              <a:ext uri="{FF2B5EF4-FFF2-40B4-BE49-F238E27FC236}">
                <a16:creationId xmlns:a16="http://schemas.microsoft.com/office/drawing/2014/main" id="{19366B45-A166-CDB2-4A00-0E907B2BC9B3}"/>
              </a:ext>
            </a:extLst>
          </p:cNvPr>
          <p:cNvSpPr txBox="1"/>
          <p:nvPr userDrawn="1"/>
        </p:nvSpPr>
        <p:spPr>
          <a:xfrm>
            <a:off x="1897657" y="3810054"/>
            <a:ext cx="5348686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-ES" sz="1200" b="1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CRÉDITOS: </a:t>
            </a:r>
            <a:r>
              <a:rPr lang="es-ES" sz="12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Esta plantilla para presentaciones es una creación de </a:t>
            </a:r>
            <a:r>
              <a:rPr lang="es-ES" sz="12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-ES" sz="12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, e incluye iconos de </a:t>
            </a:r>
            <a:r>
              <a:rPr lang="es-ES" sz="12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-ES" sz="1200" b="0" dirty="0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</a:rPr>
              <a:t>, e infografías e imágenes de </a:t>
            </a:r>
            <a:r>
              <a:rPr lang="es-ES" sz="1200" b="1" dirty="0" err="1">
                <a:solidFill>
                  <a:schemeClr val="tx1"/>
                </a:solidFill>
                <a:latin typeface="+mn-lt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lang="en-US" sz="1200" b="1" dirty="0">
              <a:solidFill>
                <a:schemeClr val="tx1"/>
              </a:solidFill>
              <a:latin typeface="+mn-lt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2753716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43DFDB-774C-A2D7-3AB6-CE2EDA45C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5" name="Freeform 233">
            <a:extLst>
              <a:ext uri="{FF2B5EF4-FFF2-40B4-BE49-F238E27FC236}">
                <a16:creationId xmlns:a16="http://schemas.microsoft.com/office/drawing/2014/main" id="{D9A89C99-5E2F-A145-207C-1D4163601D73}"/>
              </a:ext>
            </a:extLst>
          </p:cNvPr>
          <p:cNvSpPr>
            <a:spLocks/>
          </p:cNvSpPr>
          <p:nvPr userDrawn="1"/>
        </p:nvSpPr>
        <p:spPr bwMode="auto">
          <a:xfrm>
            <a:off x="-609965" y="2547414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1" name="Freeform 329">
            <a:extLst>
              <a:ext uri="{FF2B5EF4-FFF2-40B4-BE49-F238E27FC236}">
                <a16:creationId xmlns:a16="http://schemas.microsoft.com/office/drawing/2014/main" id="{DFB07863-871B-BCAB-9393-AC5D3AEF4426}"/>
              </a:ext>
            </a:extLst>
          </p:cNvPr>
          <p:cNvSpPr>
            <a:spLocks/>
          </p:cNvSpPr>
          <p:nvPr userDrawn="1"/>
        </p:nvSpPr>
        <p:spPr bwMode="auto">
          <a:xfrm>
            <a:off x="7998784" y="2276056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2" name="Freeform 220">
            <a:extLst>
              <a:ext uri="{FF2B5EF4-FFF2-40B4-BE49-F238E27FC236}">
                <a16:creationId xmlns:a16="http://schemas.microsoft.com/office/drawing/2014/main" id="{28EE5968-DDB9-D789-FF3E-6EF6AF7B69EE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1919810" y="-132059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89E59D-B444-99E3-EDFC-23595B53E84F}"/>
              </a:ext>
            </a:extLst>
          </p:cNvPr>
          <p:cNvSpPr/>
          <p:nvPr userDrawn="1"/>
        </p:nvSpPr>
        <p:spPr>
          <a:xfrm>
            <a:off x="402779" y="408559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9C80A07-ED75-B654-F721-42D9196C5F8E}"/>
              </a:ext>
            </a:extLst>
          </p:cNvPr>
          <p:cNvGrpSpPr/>
          <p:nvPr userDrawn="1"/>
        </p:nvGrpSpPr>
        <p:grpSpPr>
          <a:xfrm>
            <a:off x="307869" y="205910"/>
            <a:ext cx="8548927" cy="4523344"/>
            <a:chOff x="711402" y="543517"/>
            <a:chExt cx="769965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D034BAD-1D8A-83DA-3040-B5DB887D62B0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08A3600-0508-BCD1-A123-8282D444E898}"/>
                </a:ext>
              </a:extLst>
            </p:cNvPr>
            <p:cNvCxnSpPr/>
            <p:nvPr/>
          </p:nvCxnSpPr>
          <p:spPr>
            <a:xfrm>
              <a:off x="714852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235">
            <a:extLst>
              <a:ext uri="{FF2B5EF4-FFF2-40B4-BE49-F238E27FC236}">
                <a16:creationId xmlns:a16="http://schemas.microsoft.com/office/drawing/2014/main" id="{93D5381F-FD8E-ED7A-532C-302521DA9567}"/>
              </a:ext>
            </a:extLst>
          </p:cNvPr>
          <p:cNvSpPr>
            <a:spLocks/>
          </p:cNvSpPr>
          <p:nvPr userDrawn="1"/>
        </p:nvSpPr>
        <p:spPr bwMode="auto">
          <a:xfrm>
            <a:off x="5955937" y="-5589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0025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8C51-65C7-1EDB-4D15-76D209B85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Freeform 233">
            <a:extLst>
              <a:ext uri="{FF2B5EF4-FFF2-40B4-BE49-F238E27FC236}">
                <a16:creationId xmlns:a16="http://schemas.microsoft.com/office/drawing/2014/main" id="{52C7D299-01E9-4281-FFE2-73EED37401DE}"/>
              </a:ext>
            </a:extLst>
          </p:cNvPr>
          <p:cNvSpPr>
            <a:spLocks/>
          </p:cNvSpPr>
          <p:nvPr userDrawn="1"/>
        </p:nvSpPr>
        <p:spPr bwMode="auto">
          <a:xfrm>
            <a:off x="7065777" y="5039083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5" name="Freeform 235">
            <a:extLst>
              <a:ext uri="{FF2B5EF4-FFF2-40B4-BE49-F238E27FC236}">
                <a16:creationId xmlns:a16="http://schemas.microsoft.com/office/drawing/2014/main" id="{5D6E6DAC-9D99-91F4-4247-FE00B0DE20E1}"/>
              </a:ext>
            </a:extLst>
          </p:cNvPr>
          <p:cNvSpPr>
            <a:spLocks/>
          </p:cNvSpPr>
          <p:nvPr userDrawn="1"/>
        </p:nvSpPr>
        <p:spPr bwMode="auto">
          <a:xfrm>
            <a:off x="4236763" y="-5975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6" name="Freeform 220">
            <a:extLst>
              <a:ext uri="{FF2B5EF4-FFF2-40B4-BE49-F238E27FC236}">
                <a16:creationId xmlns:a16="http://schemas.microsoft.com/office/drawing/2014/main" id="{52F0B234-C3B1-DB25-4A99-5B8D6692902F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243290" y="4405908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7DBBD95-8D2E-7A62-97CF-E412C16972CF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CADC873-431D-8A37-09A5-5214926EBF73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3C9132E-6B51-DC5A-35C5-21A20367A10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216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3BB3D2-52C1-9491-5DCE-0DB9CA96C5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Freeform 329">
            <a:extLst>
              <a:ext uri="{FF2B5EF4-FFF2-40B4-BE49-F238E27FC236}">
                <a16:creationId xmlns:a16="http://schemas.microsoft.com/office/drawing/2014/main" id="{D23DC2EC-7955-5AAF-88FF-B286E00E6047}"/>
              </a:ext>
            </a:extLst>
          </p:cNvPr>
          <p:cNvSpPr>
            <a:spLocks/>
          </p:cNvSpPr>
          <p:nvPr userDrawn="1"/>
        </p:nvSpPr>
        <p:spPr bwMode="auto">
          <a:xfrm>
            <a:off x="-581373" y="1324339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D3C62A7-6974-9CAF-C95C-270BCF7A8F6E}"/>
              </a:ext>
            </a:extLst>
          </p:cNvPr>
          <p:cNvGrpSpPr/>
          <p:nvPr userDrawn="1"/>
        </p:nvGrpSpPr>
        <p:grpSpPr>
          <a:xfrm>
            <a:off x="8026882" y="2780626"/>
            <a:ext cx="1199268" cy="599634"/>
            <a:chOff x="5638801" y="2709863"/>
            <a:chExt cx="495300" cy="247650"/>
          </a:xfrm>
        </p:grpSpPr>
        <p:sp>
          <p:nvSpPr>
            <p:cNvPr id="10" name="Freeform 175">
              <a:extLst>
                <a:ext uri="{FF2B5EF4-FFF2-40B4-BE49-F238E27FC236}">
                  <a16:creationId xmlns:a16="http://schemas.microsoft.com/office/drawing/2014/main" id="{75DDB757-69B3-B9A5-7AD3-FFDBBCE67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1" name="Freeform 178">
              <a:extLst>
                <a:ext uri="{FF2B5EF4-FFF2-40B4-BE49-F238E27FC236}">
                  <a16:creationId xmlns:a16="http://schemas.microsoft.com/office/drawing/2014/main" id="{0E3AEA28-4543-E608-7138-208B1878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9B987DA-A8B9-45E2-E85C-652093C6EE4D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4A2FF7E2-606E-1FAB-29EF-2EB24C62D635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7DB7D77-3D51-C0F2-2246-AD80AB8A6105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/>
          <a:lstStyle>
            <a:lvl1pPr algn="ctr">
              <a:defRPr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946485"/>
            <a:ext cx="7696200" cy="2034021"/>
          </a:xfrm>
        </p:spPr>
        <p:txBody>
          <a:bodyPr>
            <a:noAutofit/>
          </a:bodyPr>
          <a:lstStyle>
            <a:lvl1pPr marL="0" indent="0" algn="l">
              <a:buNone/>
              <a:tabLst>
                <a:tab pos="2335213" algn="l"/>
              </a:tabLst>
              <a:defRPr sz="1400">
                <a:latin typeface="Candara" panose="020E0502030303020204" pitchFamily="34" charset="0"/>
              </a:defRPr>
            </a:lvl1pPr>
            <a:lvl2pPr marL="342900" indent="0" algn="l">
              <a:buNone/>
              <a:defRPr>
                <a:latin typeface="Candara" panose="020E0502030303020204" pitchFamily="34" charset="0"/>
              </a:defRPr>
            </a:lvl2pPr>
            <a:lvl3pPr marL="685800" indent="0" algn="l">
              <a:buNone/>
              <a:defRPr>
                <a:latin typeface="Candara" panose="020E0502030303020204" pitchFamily="34" charset="0"/>
              </a:defRPr>
            </a:lvl3pPr>
            <a:lvl4pPr marL="1028700" indent="0" algn="l">
              <a:buNone/>
              <a:defRPr>
                <a:latin typeface="Candara" panose="020E0502030303020204" pitchFamily="34" charset="0"/>
              </a:defRPr>
            </a:lvl4pPr>
            <a:lvl5pPr marL="1371600" indent="0" algn="l">
              <a:buNone/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9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069195C-32A6-B8A9-6A7A-D60B5510E4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AC5B578-9C65-DC19-CE10-E901CB124CF1}"/>
              </a:ext>
            </a:extLst>
          </p:cNvPr>
          <p:cNvGrpSpPr/>
          <p:nvPr userDrawn="1"/>
        </p:nvGrpSpPr>
        <p:grpSpPr>
          <a:xfrm>
            <a:off x="-318957" y="-319344"/>
            <a:ext cx="812385" cy="815360"/>
            <a:chOff x="2759075" y="2149476"/>
            <a:chExt cx="433388" cy="434975"/>
          </a:xfrm>
        </p:grpSpPr>
        <p:sp>
          <p:nvSpPr>
            <p:cNvPr id="3" name="Freeform 236">
              <a:extLst>
                <a:ext uri="{FF2B5EF4-FFF2-40B4-BE49-F238E27FC236}">
                  <a16:creationId xmlns:a16="http://schemas.microsoft.com/office/drawing/2014/main" id="{D118D3B1-7FB4-D52F-ECB8-12AFFC636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4" name="Freeform 230">
              <a:extLst>
                <a:ext uri="{FF2B5EF4-FFF2-40B4-BE49-F238E27FC236}">
                  <a16:creationId xmlns:a16="http://schemas.microsoft.com/office/drawing/2014/main" id="{EC69C536-7C11-993B-C77E-39E5DF24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5" name="Freeform 220">
            <a:extLst>
              <a:ext uri="{FF2B5EF4-FFF2-40B4-BE49-F238E27FC236}">
                <a16:creationId xmlns:a16="http://schemas.microsoft.com/office/drawing/2014/main" id="{A523B018-3EB9-B3AB-E311-6069BF0A7327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8653558" y="1434665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E2601FC-2D04-BC28-8A5A-808E347DCF1A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23D1646-97F4-2F2E-2D26-09C2945E3F3E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8A3CD22-0EB0-677B-F3A2-4562A19B6BBF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EB61C7D-7290-AF2C-F2B8-B37E68BB2A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96340" y="3153493"/>
            <a:ext cx="3253502" cy="47500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E7187E3-3A2B-6DD3-D916-DE0D884CD71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96340" y="2747010"/>
            <a:ext cx="3253502" cy="39508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0B76A2-9E01-03E3-53E7-1DAFAF070B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700182" y="3148187"/>
            <a:ext cx="3253502" cy="475008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7B32BB-BE3D-B0CA-248A-0DE194B1C15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700182" y="2741704"/>
            <a:ext cx="3253502" cy="39508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A1A716-B4DE-A740-0591-00AAA2C83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2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FCD41F-BF1D-384F-680A-0B312130F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591ACFD-B26E-3403-21F2-BEBEF0F653E7}"/>
              </a:ext>
            </a:extLst>
          </p:cNvPr>
          <p:cNvGrpSpPr/>
          <p:nvPr userDrawn="1"/>
        </p:nvGrpSpPr>
        <p:grpSpPr>
          <a:xfrm>
            <a:off x="8982561" y="1860186"/>
            <a:ext cx="812385" cy="815360"/>
            <a:chOff x="2759075" y="2149476"/>
            <a:chExt cx="433388" cy="434975"/>
          </a:xfrm>
        </p:grpSpPr>
        <p:sp>
          <p:nvSpPr>
            <p:cNvPr id="10" name="Freeform 236">
              <a:extLst>
                <a:ext uri="{FF2B5EF4-FFF2-40B4-BE49-F238E27FC236}">
                  <a16:creationId xmlns:a16="http://schemas.microsoft.com/office/drawing/2014/main" id="{1335EDD7-F86C-6BA2-9037-AADFDF3FA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12" name="Freeform 230">
              <a:extLst>
                <a:ext uri="{FF2B5EF4-FFF2-40B4-BE49-F238E27FC236}">
                  <a16:creationId xmlns:a16="http://schemas.microsoft.com/office/drawing/2014/main" id="{7AB8AD97-3F99-0752-E9CF-5B14B8213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</p:grpSp>
      <p:sp>
        <p:nvSpPr>
          <p:cNvPr id="13" name="Freeform 220">
            <a:extLst>
              <a:ext uri="{FF2B5EF4-FFF2-40B4-BE49-F238E27FC236}">
                <a16:creationId xmlns:a16="http://schemas.microsoft.com/office/drawing/2014/main" id="{5E5A2BD9-A255-23CC-0946-DC680109E106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-254725" y="1702867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21051C5-6BF1-7E58-5162-006104AE3AAE}"/>
              </a:ext>
            </a:extLst>
          </p:cNvPr>
          <p:cNvGrpSpPr/>
          <p:nvPr userDrawn="1"/>
        </p:nvGrpSpPr>
        <p:grpSpPr>
          <a:xfrm>
            <a:off x="299452" y="310078"/>
            <a:ext cx="8545096" cy="4523344"/>
            <a:chOff x="723900" y="552450"/>
            <a:chExt cx="769620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DB57403-D33D-7FD5-1272-4AFF15A40387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6026A10C-37CC-33E2-FF5F-8AFFA4EC64D8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C38E3CB-3CD2-D956-330A-3C426A5CF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68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17FAC7B-CC07-86DF-BBFF-56CF40184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23" name="Freeform 233">
            <a:extLst>
              <a:ext uri="{FF2B5EF4-FFF2-40B4-BE49-F238E27FC236}">
                <a16:creationId xmlns:a16="http://schemas.microsoft.com/office/drawing/2014/main" id="{A5533A0A-90B0-5788-574D-CBADABC4F14D}"/>
              </a:ext>
            </a:extLst>
          </p:cNvPr>
          <p:cNvSpPr>
            <a:spLocks/>
          </p:cNvSpPr>
          <p:nvPr userDrawn="1"/>
        </p:nvSpPr>
        <p:spPr bwMode="auto">
          <a:xfrm>
            <a:off x="8313354" y="415182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24" name="Freeform 329">
            <a:extLst>
              <a:ext uri="{FF2B5EF4-FFF2-40B4-BE49-F238E27FC236}">
                <a16:creationId xmlns:a16="http://schemas.microsoft.com/office/drawing/2014/main" id="{A4927E1B-6DAD-9A91-222E-D0EF7770C880}"/>
              </a:ext>
            </a:extLst>
          </p:cNvPr>
          <p:cNvSpPr>
            <a:spLocks/>
          </p:cNvSpPr>
          <p:nvPr userDrawn="1"/>
        </p:nvSpPr>
        <p:spPr bwMode="auto">
          <a:xfrm>
            <a:off x="-336312" y="-82796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AED0AEE-C2DE-CBB3-8DA8-777F3558EDEB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64955722-9561-363B-B961-A501CE7426DA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3E542650-A203-5AC9-6A85-5D4D414D6B31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BF932CF-1609-2457-E2B6-8522FDD5DF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0975" y="1624255"/>
            <a:ext cx="4129454" cy="219888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1674055-6D5B-F432-A13B-57B7BD9B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589879"/>
            <a:ext cx="7696200" cy="367298"/>
          </a:xfrm>
        </p:spPr>
        <p:txBody>
          <a:bodyPr>
            <a:noAutofit/>
          </a:bodyPr>
          <a:lstStyle>
            <a:lvl1pPr algn="ctr">
              <a:defRPr sz="3000" b="1">
                <a:latin typeface="+mj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3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05EF661-8672-7823-0C66-6941C18F9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2B71456-9946-FD31-62AF-3DF51B945228}"/>
              </a:ext>
            </a:extLst>
          </p:cNvPr>
          <p:cNvGrpSpPr/>
          <p:nvPr userDrawn="1"/>
        </p:nvGrpSpPr>
        <p:grpSpPr>
          <a:xfrm>
            <a:off x="299451" y="310078"/>
            <a:ext cx="8545096" cy="4523344"/>
            <a:chOff x="723900" y="552450"/>
            <a:chExt cx="7696200" cy="4038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4990EF35-6CE1-790D-E1B0-7BFAE1AF15DC}"/>
                </a:ext>
              </a:extLst>
            </p:cNvPr>
            <p:cNvSpPr/>
            <p:nvPr/>
          </p:nvSpPr>
          <p:spPr>
            <a:xfrm>
              <a:off x="723900" y="552450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FFBA44A1-F3DE-23C9-5423-0BDC27D84206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6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43DFDB-774C-A2D7-3AB6-CE2EDA45C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89E59D-B444-99E3-EDFC-23595B53E84F}"/>
              </a:ext>
            </a:extLst>
          </p:cNvPr>
          <p:cNvSpPr/>
          <p:nvPr userDrawn="1"/>
        </p:nvSpPr>
        <p:spPr>
          <a:xfrm>
            <a:off x="402779" y="408559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9C80A07-ED75-B654-F721-42D9196C5F8E}"/>
              </a:ext>
            </a:extLst>
          </p:cNvPr>
          <p:cNvGrpSpPr/>
          <p:nvPr userDrawn="1"/>
        </p:nvGrpSpPr>
        <p:grpSpPr>
          <a:xfrm>
            <a:off x="307869" y="205910"/>
            <a:ext cx="8548927" cy="4523344"/>
            <a:chOff x="711402" y="543517"/>
            <a:chExt cx="7699650" cy="4038600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D034BAD-1D8A-83DA-3040-B5DB887D62B0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208A3600-0508-BCD1-A123-8282D444E898}"/>
                </a:ext>
              </a:extLst>
            </p:cNvPr>
            <p:cNvCxnSpPr/>
            <p:nvPr/>
          </p:nvCxnSpPr>
          <p:spPr>
            <a:xfrm>
              <a:off x="714852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235">
            <a:extLst>
              <a:ext uri="{FF2B5EF4-FFF2-40B4-BE49-F238E27FC236}">
                <a16:creationId xmlns:a16="http://schemas.microsoft.com/office/drawing/2014/main" id="{93D5381F-FD8E-ED7A-532C-302521DA9567}"/>
              </a:ext>
            </a:extLst>
          </p:cNvPr>
          <p:cNvSpPr>
            <a:spLocks/>
          </p:cNvSpPr>
          <p:nvPr userDrawn="1"/>
        </p:nvSpPr>
        <p:spPr bwMode="auto">
          <a:xfrm>
            <a:off x="5955937" y="-5589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EE4EA-42B6-30A6-F2B6-D67D49CB9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590" y="2571672"/>
            <a:ext cx="4607446" cy="159646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B7D23-E1BB-CBC3-D14A-004A1D698E8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13590" y="1923530"/>
            <a:ext cx="4607446" cy="723354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312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F7B24DCD-5409-16A2-A4E6-D8C388FD89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25831"/>
            <a:ext cx="9205992" cy="5207431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234BF4F-518E-DE95-2968-3DF13040CC65}"/>
              </a:ext>
            </a:extLst>
          </p:cNvPr>
          <p:cNvSpPr/>
          <p:nvPr userDrawn="1"/>
        </p:nvSpPr>
        <p:spPr>
          <a:xfrm>
            <a:off x="506099" y="517045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03CD078-C076-E827-6A6D-D2594115BA8F}"/>
              </a:ext>
            </a:extLst>
          </p:cNvPr>
          <p:cNvSpPr/>
          <p:nvPr userDrawn="1"/>
        </p:nvSpPr>
        <p:spPr>
          <a:xfrm>
            <a:off x="402779" y="408559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6755367-36C7-6F00-3FF6-DF65964F3ED8}"/>
              </a:ext>
            </a:extLst>
          </p:cNvPr>
          <p:cNvSpPr/>
          <p:nvPr userDrawn="1"/>
        </p:nvSpPr>
        <p:spPr>
          <a:xfrm>
            <a:off x="299451" y="310078"/>
            <a:ext cx="8531221" cy="4524058"/>
          </a:xfrm>
          <a:prstGeom prst="roundRect">
            <a:avLst>
              <a:gd name="adj" fmla="val 6817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7330A5E-7602-E01D-5B6B-DB5B219E47F7}"/>
              </a:ext>
            </a:extLst>
          </p:cNvPr>
          <p:cNvGrpSpPr/>
          <p:nvPr userDrawn="1"/>
        </p:nvGrpSpPr>
        <p:grpSpPr>
          <a:xfrm>
            <a:off x="285576" y="300073"/>
            <a:ext cx="8558973" cy="4523344"/>
            <a:chOff x="711402" y="543517"/>
            <a:chExt cx="7708698" cy="403860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AB2852E-7A04-1EFA-54B0-7B7B8C9474C6}"/>
                </a:ext>
              </a:extLst>
            </p:cNvPr>
            <p:cNvSpPr/>
            <p:nvPr/>
          </p:nvSpPr>
          <p:spPr>
            <a:xfrm>
              <a:off x="711402" y="543517"/>
              <a:ext cx="7696200" cy="4038600"/>
            </a:xfrm>
            <a:prstGeom prst="roundRect">
              <a:avLst>
                <a:gd name="adj" fmla="val 681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3C04943C-3234-0DB8-6856-4FEE6ACD23D9}"/>
                </a:ext>
              </a:extLst>
            </p:cNvPr>
            <p:cNvCxnSpPr/>
            <p:nvPr/>
          </p:nvCxnSpPr>
          <p:spPr>
            <a:xfrm>
              <a:off x="723900" y="1080005"/>
              <a:ext cx="76962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9241" y="1965962"/>
            <a:ext cx="5925517" cy="1320255"/>
          </a:xfrm>
        </p:spPr>
        <p:txBody>
          <a:bodyPr anchor="ctr">
            <a:noAutofit/>
          </a:bodyPr>
          <a:lstStyle>
            <a:lvl1pPr algn="ctr">
              <a:defRPr sz="10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2A1BE7-6AE5-51FA-0C68-CE4773835C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2896" y="3019520"/>
            <a:ext cx="5198206" cy="543904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41961478-F470-85E5-D647-A09BE58F9F43}"/>
              </a:ext>
            </a:extLst>
          </p:cNvPr>
          <p:cNvSpPr>
            <a:spLocks/>
          </p:cNvSpPr>
          <p:nvPr userDrawn="1"/>
        </p:nvSpPr>
        <p:spPr bwMode="auto">
          <a:xfrm>
            <a:off x="5955937" y="-5589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9993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1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6" r:id="rId2"/>
    <p:sldLayoutId id="2147483772" r:id="rId3"/>
    <p:sldLayoutId id="2147483760" r:id="rId4"/>
    <p:sldLayoutId id="2147483739" r:id="rId5"/>
    <p:sldLayoutId id="2147483774" r:id="rId6"/>
    <p:sldLayoutId id="2147483775" r:id="rId7"/>
    <p:sldLayoutId id="2147483776" r:id="rId8"/>
    <p:sldLayoutId id="2147483777" r:id="rId9"/>
    <p:sldLayoutId id="2147483740" r:id="rId10"/>
    <p:sldLayoutId id="2147483765" r:id="rId11"/>
    <p:sldLayoutId id="2147483778" r:id="rId12"/>
    <p:sldLayoutId id="2147483779" r:id="rId13"/>
    <p:sldLayoutId id="2147483780" r:id="rId14"/>
    <p:sldLayoutId id="2147483770" r:id="rId15"/>
    <p:sldLayoutId id="2147483773" r:id="rId16"/>
    <p:sldLayoutId id="2147483769" r:id="rId17"/>
    <p:sldLayoutId id="2147483768" r:id="rId18"/>
    <p:sldLayoutId id="2147483781" r:id="rId19"/>
    <p:sldLayoutId id="2147483771" r:id="rId20"/>
    <p:sldLayoutId id="2147483750" r:id="rId21"/>
    <p:sldLayoutId id="2147483782" r:id="rId22"/>
    <p:sldLayoutId id="2147483783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>
            <a:extLst>
              <a:ext uri="{FF2B5EF4-FFF2-40B4-BE49-F238E27FC236}">
                <a16:creationId xmlns:a16="http://schemas.microsoft.com/office/drawing/2014/main" id="{355239E8-34D0-11EF-B4B2-69EBF8949C7A}"/>
              </a:ext>
            </a:extLst>
          </p:cNvPr>
          <p:cNvGrpSpPr/>
          <p:nvPr/>
        </p:nvGrpSpPr>
        <p:grpSpPr>
          <a:xfrm>
            <a:off x="1418887" y="-92684"/>
            <a:ext cx="1199268" cy="599634"/>
            <a:chOff x="5638801" y="2709863"/>
            <a:chExt cx="495300" cy="247650"/>
          </a:xfrm>
        </p:grpSpPr>
        <p:sp>
          <p:nvSpPr>
            <p:cNvPr id="55" name="Freeform 175">
              <a:extLst>
                <a:ext uri="{FF2B5EF4-FFF2-40B4-BE49-F238E27FC236}">
                  <a16:creationId xmlns:a16="http://schemas.microsoft.com/office/drawing/2014/main" id="{4E092CCA-A0E6-A590-E1D2-66ACE39B6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178">
              <a:extLst>
                <a:ext uri="{FF2B5EF4-FFF2-40B4-BE49-F238E27FC236}">
                  <a16:creationId xmlns:a16="http://schemas.microsoft.com/office/drawing/2014/main" id="{73E5C0FD-947B-6EB6-8B6D-8AE6C32A2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noProof="0" dirty="0"/>
              <a:t>SENTIMENT ANALYSIS PROJECT</a:t>
            </a:r>
            <a:br>
              <a:rPr lang="en-US" noProof="0" dirty="0"/>
            </a:br>
            <a:r>
              <a:rPr lang="en-US" noProof="0" dirty="0"/>
              <a:t>“DEPI”</a:t>
            </a:r>
            <a:endParaRPr lang="en-US" sz="40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914" y="3505237"/>
            <a:ext cx="6270172" cy="809026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>
                <a:latin typeface="Source Sans Pro" panose="020B0503030403020204" pitchFamily="34" charset="0"/>
              </a:rPr>
              <a:t>Abdelrahman Badway – Hussen Sabry – Hussein Reda </a:t>
            </a:r>
          </a:p>
          <a:p>
            <a:r>
              <a:rPr lang="en-US" noProof="0" dirty="0">
                <a:latin typeface="Source Sans Pro" panose="020B0503030403020204" pitchFamily="34" charset="0"/>
              </a:rPr>
              <a:t>Shadi Moustafa – Menna Nasr</a:t>
            </a:r>
          </a:p>
          <a:p>
            <a:r>
              <a:rPr lang="en-US" noProof="0" dirty="0">
                <a:latin typeface="Source Sans Pro" panose="020B0503030403020204" pitchFamily="34" charset="0"/>
              </a:rPr>
              <a:t>Under supervision of: Eng. Aya Hisham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679BEE8-18EF-4611-7A17-1252DD970B1D}"/>
              </a:ext>
            </a:extLst>
          </p:cNvPr>
          <p:cNvSpPr/>
          <p:nvPr/>
        </p:nvSpPr>
        <p:spPr>
          <a:xfrm flipH="1">
            <a:off x="1143803" y="644615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3FCAC9C-FA98-C5FB-2101-AC249E7987F9}"/>
              </a:ext>
            </a:extLst>
          </p:cNvPr>
          <p:cNvSpPr/>
          <p:nvPr/>
        </p:nvSpPr>
        <p:spPr>
          <a:xfrm flipH="1">
            <a:off x="1383816" y="644615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C16D5E1-AA1C-F64E-B8FC-BEC96B8E69D8}"/>
              </a:ext>
            </a:extLst>
          </p:cNvPr>
          <p:cNvSpPr/>
          <p:nvPr/>
        </p:nvSpPr>
        <p:spPr>
          <a:xfrm flipH="1">
            <a:off x="1623829" y="644615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C720D0D-D160-5ACC-D62E-B9C4A204098F}"/>
              </a:ext>
            </a:extLst>
          </p:cNvPr>
          <p:cNvSpPr/>
          <p:nvPr/>
        </p:nvSpPr>
        <p:spPr>
          <a:xfrm>
            <a:off x="2032782" y="3386432"/>
            <a:ext cx="5078436" cy="927831"/>
          </a:xfrm>
          <a:prstGeom prst="roundRect">
            <a:avLst>
              <a:gd name="adj" fmla="val 1468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FA4F046-E0F6-C98A-F77C-E4F0ED346C6F}"/>
              </a:ext>
            </a:extLst>
          </p:cNvPr>
          <p:cNvGrpSpPr/>
          <p:nvPr/>
        </p:nvGrpSpPr>
        <p:grpSpPr>
          <a:xfrm>
            <a:off x="874596" y="980310"/>
            <a:ext cx="812385" cy="815360"/>
            <a:chOff x="2759075" y="2149476"/>
            <a:chExt cx="433388" cy="434975"/>
          </a:xfrm>
        </p:grpSpPr>
        <p:sp>
          <p:nvSpPr>
            <p:cNvPr id="26" name="Freeform 236">
              <a:extLst>
                <a:ext uri="{FF2B5EF4-FFF2-40B4-BE49-F238E27FC236}">
                  <a16:creationId xmlns:a16="http://schemas.microsoft.com/office/drawing/2014/main" id="{E6E80288-EFB2-279E-F261-563450770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D3F84B9D-A2F0-98C3-5A65-B77A9C5B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3" name="Freeform 298">
            <a:extLst>
              <a:ext uri="{FF2B5EF4-FFF2-40B4-BE49-F238E27FC236}">
                <a16:creationId xmlns:a16="http://schemas.microsoft.com/office/drawing/2014/main" id="{C2151FBB-7BC9-9161-69CA-0385309AC2B1}"/>
              </a:ext>
            </a:extLst>
          </p:cNvPr>
          <p:cNvSpPr>
            <a:spLocks/>
          </p:cNvSpPr>
          <p:nvPr/>
        </p:nvSpPr>
        <p:spPr bwMode="auto">
          <a:xfrm>
            <a:off x="7280617" y="419472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5" name="Freeform 302">
            <a:extLst>
              <a:ext uri="{FF2B5EF4-FFF2-40B4-BE49-F238E27FC236}">
                <a16:creationId xmlns:a16="http://schemas.microsoft.com/office/drawing/2014/main" id="{ECC37368-49BC-BA15-61DA-0C7744507A42}"/>
              </a:ext>
            </a:extLst>
          </p:cNvPr>
          <p:cNvSpPr>
            <a:spLocks/>
          </p:cNvSpPr>
          <p:nvPr/>
        </p:nvSpPr>
        <p:spPr bwMode="auto">
          <a:xfrm>
            <a:off x="4507221" y="99654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49" name="Freeform 235">
            <a:extLst>
              <a:ext uri="{FF2B5EF4-FFF2-40B4-BE49-F238E27FC236}">
                <a16:creationId xmlns:a16="http://schemas.microsoft.com/office/drawing/2014/main" id="{1FBABF0B-31AF-48D0-572C-CE20D6DA6E47}"/>
              </a:ext>
            </a:extLst>
          </p:cNvPr>
          <p:cNvSpPr>
            <a:spLocks/>
          </p:cNvSpPr>
          <p:nvPr/>
        </p:nvSpPr>
        <p:spPr bwMode="auto">
          <a:xfrm>
            <a:off x="2953152" y="4352342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0" name="Freeform 235">
            <a:extLst>
              <a:ext uri="{FF2B5EF4-FFF2-40B4-BE49-F238E27FC236}">
                <a16:creationId xmlns:a16="http://schemas.microsoft.com/office/drawing/2014/main" id="{C970B80A-3F9C-CDFC-7B53-6190FE700FFC}"/>
              </a:ext>
            </a:extLst>
          </p:cNvPr>
          <p:cNvSpPr>
            <a:spLocks/>
          </p:cNvSpPr>
          <p:nvPr/>
        </p:nvSpPr>
        <p:spPr bwMode="auto">
          <a:xfrm>
            <a:off x="5833460" y="139150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3" name="Freeform 186">
            <a:extLst>
              <a:ext uri="{FF2B5EF4-FFF2-40B4-BE49-F238E27FC236}">
                <a16:creationId xmlns:a16="http://schemas.microsoft.com/office/drawing/2014/main" id="{A5DF5B62-405C-062D-CFB9-D145FF898653}"/>
              </a:ext>
            </a:extLst>
          </p:cNvPr>
          <p:cNvSpPr>
            <a:spLocks/>
          </p:cNvSpPr>
          <p:nvPr/>
        </p:nvSpPr>
        <p:spPr bwMode="auto">
          <a:xfrm>
            <a:off x="8523416" y="-276977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0" name="Freeform 157">
            <a:extLst>
              <a:ext uri="{FF2B5EF4-FFF2-40B4-BE49-F238E27FC236}">
                <a16:creationId xmlns:a16="http://schemas.microsoft.com/office/drawing/2014/main" id="{5EE114F6-7349-CAEE-FD1B-5485308A7CF8}"/>
              </a:ext>
            </a:extLst>
          </p:cNvPr>
          <p:cNvSpPr>
            <a:spLocks noEditPoints="1"/>
          </p:cNvSpPr>
          <p:nvPr/>
        </p:nvSpPr>
        <p:spPr bwMode="auto">
          <a:xfrm>
            <a:off x="7982978" y="1947796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1" name="Freeform 159">
            <a:extLst>
              <a:ext uri="{FF2B5EF4-FFF2-40B4-BE49-F238E27FC236}">
                <a16:creationId xmlns:a16="http://schemas.microsoft.com/office/drawing/2014/main" id="{A702948B-7704-41A7-9869-08F07323A91C}"/>
              </a:ext>
            </a:extLst>
          </p:cNvPr>
          <p:cNvSpPr>
            <a:spLocks noEditPoints="1"/>
          </p:cNvSpPr>
          <p:nvPr/>
        </p:nvSpPr>
        <p:spPr bwMode="auto">
          <a:xfrm>
            <a:off x="1596033" y="4036611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2" name="Freeform 310">
            <a:extLst>
              <a:ext uri="{FF2B5EF4-FFF2-40B4-BE49-F238E27FC236}">
                <a16:creationId xmlns:a16="http://schemas.microsoft.com/office/drawing/2014/main" id="{B2D779E0-71EE-243E-A047-0898C2DF1252}"/>
              </a:ext>
            </a:extLst>
          </p:cNvPr>
          <p:cNvSpPr>
            <a:spLocks noEditPoints="1"/>
          </p:cNvSpPr>
          <p:nvPr/>
        </p:nvSpPr>
        <p:spPr bwMode="auto">
          <a:xfrm>
            <a:off x="1077455" y="2098352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3" name="Freeform 220">
            <a:extLst>
              <a:ext uri="{FF2B5EF4-FFF2-40B4-BE49-F238E27FC236}">
                <a16:creationId xmlns:a16="http://schemas.microsoft.com/office/drawing/2014/main" id="{448AB29B-6453-6D24-49FF-08BA3C2464E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7" name="Freeform 233">
            <a:extLst>
              <a:ext uri="{FF2B5EF4-FFF2-40B4-BE49-F238E27FC236}">
                <a16:creationId xmlns:a16="http://schemas.microsoft.com/office/drawing/2014/main" id="{E65937AC-0843-B2C4-F3E7-15894E76892E}"/>
              </a:ext>
            </a:extLst>
          </p:cNvPr>
          <p:cNvSpPr>
            <a:spLocks/>
          </p:cNvSpPr>
          <p:nvPr/>
        </p:nvSpPr>
        <p:spPr bwMode="auto">
          <a:xfrm>
            <a:off x="6016163" y="5047352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C7B519E-9918-42EA-A90B-FA0ABF62F65E}"/>
              </a:ext>
            </a:extLst>
          </p:cNvPr>
          <p:cNvGrpSpPr/>
          <p:nvPr/>
        </p:nvGrpSpPr>
        <p:grpSpPr>
          <a:xfrm>
            <a:off x="8106561" y="4128394"/>
            <a:ext cx="773659" cy="963355"/>
            <a:chOff x="6696077" y="2921001"/>
            <a:chExt cx="330200" cy="411163"/>
          </a:xfrm>
        </p:grpSpPr>
        <p:sp>
          <p:nvSpPr>
            <p:cNvPr id="19" name="Freeform 245">
              <a:extLst>
                <a:ext uri="{FF2B5EF4-FFF2-40B4-BE49-F238E27FC236}">
                  <a16:creationId xmlns:a16="http://schemas.microsoft.com/office/drawing/2014/main" id="{001EB30E-0ED9-E34B-9927-47BB37A00D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CFB3B752-DA3B-4F3D-6DA4-71D7F8EC2F3D}"/>
                </a:ext>
              </a:extLst>
            </p:cNvPr>
            <p:cNvGrpSpPr/>
            <p:nvPr/>
          </p:nvGrpSpPr>
          <p:grpSpPr>
            <a:xfrm>
              <a:off x="6696077" y="2921001"/>
              <a:ext cx="327022" cy="411163"/>
              <a:chOff x="6696077" y="2921001"/>
              <a:chExt cx="327022" cy="411163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08C57EDF-4884-2611-4D76-EDF896F3C8D3}"/>
                  </a:ext>
                </a:extLst>
              </p:cNvPr>
              <p:cNvGrpSpPr/>
              <p:nvPr/>
            </p:nvGrpSpPr>
            <p:grpSpPr>
              <a:xfrm>
                <a:off x="6696077" y="2921001"/>
                <a:ext cx="327022" cy="411163"/>
                <a:chOff x="6696077" y="2921001"/>
                <a:chExt cx="327022" cy="411163"/>
              </a:xfrm>
            </p:grpSpPr>
            <p:sp>
              <p:nvSpPr>
                <p:cNvPr id="24" name="Freeform 244">
                  <a:extLst>
                    <a:ext uri="{FF2B5EF4-FFF2-40B4-BE49-F238E27FC236}">
                      <a16:creationId xmlns:a16="http://schemas.microsoft.com/office/drawing/2014/main" id="{5F672582-355A-7562-2651-FBF362A23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077" y="2921001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27" name="Freeform 246">
                  <a:extLst>
                    <a:ext uri="{FF2B5EF4-FFF2-40B4-BE49-F238E27FC236}">
                      <a16:creationId xmlns:a16="http://schemas.microsoft.com/office/drawing/2014/main" id="{78F4582F-80EE-A8BB-4104-EA94983886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29" name="Freeform 248">
                  <a:extLst>
                    <a:ext uri="{FF2B5EF4-FFF2-40B4-BE49-F238E27FC236}">
                      <a16:creationId xmlns:a16="http://schemas.microsoft.com/office/drawing/2014/main" id="{3A47B7CE-9FE3-4620-8D82-18F930DF9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22" name="Freeform 249">
                <a:extLst>
                  <a:ext uri="{FF2B5EF4-FFF2-40B4-BE49-F238E27FC236}">
                    <a16:creationId xmlns:a16="http://schemas.microsoft.com/office/drawing/2014/main" id="{B6197020-0222-2DEB-B33B-75FCA38CA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3" name="Freeform 250">
                <a:extLst>
                  <a:ext uri="{FF2B5EF4-FFF2-40B4-BE49-F238E27FC236}">
                    <a16:creationId xmlns:a16="http://schemas.microsoft.com/office/drawing/2014/main" id="{075FA0E6-8AD3-86FB-B2FA-9BEB22C39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4" name="Freeform 220">
            <a:extLst>
              <a:ext uri="{FF2B5EF4-FFF2-40B4-BE49-F238E27FC236}">
                <a16:creationId xmlns:a16="http://schemas.microsoft.com/office/drawing/2014/main" id="{419EBA74-1315-567F-874B-1DD9D00CD16F}"/>
              </a:ext>
            </a:extLst>
          </p:cNvPr>
          <p:cNvSpPr>
            <a:spLocks/>
          </p:cNvSpPr>
          <p:nvPr/>
        </p:nvSpPr>
        <p:spPr bwMode="auto">
          <a:xfrm rot="10800000">
            <a:off x="8854936" y="1816321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 animBg="1"/>
      <p:bldP spid="50" grpId="0" animBg="1"/>
      <p:bldP spid="53" grpId="0" animBg="1"/>
      <p:bldP spid="63" grpId="0" animBg="1"/>
      <p:bldP spid="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42AF-5351-DD03-DF30-0D3D5D48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44980BFB-6E58-21F8-E7DB-84B2110BC971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F962E2-135E-3174-44F8-100EA912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5" y="1900283"/>
            <a:ext cx="3962400" cy="1342933"/>
          </a:xfrm>
        </p:spPr>
        <p:txBody>
          <a:bodyPr/>
          <a:lstStyle/>
          <a:p>
            <a:r>
              <a:rPr lang="en-US" dirty="0"/>
              <a:t>ENVIROMENT SETUP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47FAE55E-8FBB-EB1E-18B1-CA3D3A3A3198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03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515DB464-119F-03BD-8B2C-CA36AD383C8F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9A72FA3D-479D-6AF4-CE23-78D2CFE181F3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93301E22-8404-5F83-C1B0-8EE0A7CEB6BB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863EB529-CB59-0DA6-65CA-04180D12DF90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364C8B2D-A505-A4F2-6E8A-967C8EB9E7EF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DC24FC33-BBEF-D8DA-37BB-9AE0BA795E26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37C14FAC-9219-F986-7DDC-1E0B8F672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87B3B811-7D44-2A23-2C4E-CA345033F1E2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31088F70-D7C1-9C86-CFC5-6806CA9081F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D2CDF3E8-F0B5-9718-B8F4-C5ACFA935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11D36915-C3BF-E81A-1FCD-B55B67C02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9147757A-EF7E-1555-0CDC-7402E0ED2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E8A2667A-3C72-043F-41C0-E6748668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D5727E60-1D6C-FF4E-61DD-4EA7EF4E0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693657E4-41F8-5E0F-8E21-4BCB32D1C878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3607A556-D3C7-3917-C978-FF6745483ECF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861774D-6AA4-F3BC-0273-CC1414B738B3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4AE6EB84-1F82-A8B0-F504-674FF2EF969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48458AFC-F8E5-364D-3E81-1DF6D00B80C5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7767ABFC-620B-6E23-C709-85D498C466AE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85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C0AC5-6581-5E11-BEFA-25E2DD96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AE5D8-4C35-F818-9C6A-BE2BE729B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982" y="1424597"/>
            <a:ext cx="5051665" cy="3718903"/>
          </a:xfrm>
        </p:spPr>
        <p:txBody>
          <a:bodyPr/>
          <a:lstStyle/>
          <a:p>
            <a:r>
              <a:rPr lang="en-US" dirty="0"/>
              <a:t>So, we used multiple tools to setup our environment</a:t>
            </a:r>
          </a:p>
          <a:p>
            <a:r>
              <a:rPr lang="en-US" noProof="0" dirty="0"/>
              <a:t>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Python:</a:t>
            </a:r>
          </a:p>
          <a:p>
            <a:pPr marL="800100" lvl="1" indent="-285750"/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pPr marL="800100" lvl="1" indent="-285750"/>
            <a:r>
              <a:rPr lang="en-US" dirty="0"/>
              <a:t>Pandas.</a:t>
            </a:r>
          </a:p>
          <a:p>
            <a:pPr marL="800100" lvl="1" indent="-285750"/>
            <a:r>
              <a:rPr lang="en-US" dirty="0"/>
              <a:t>Matplotlib.</a:t>
            </a:r>
          </a:p>
          <a:p>
            <a:pPr marL="800100" lvl="1" indent="-285750"/>
            <a:r>
              <a:rPr lang="en-US" dirty="0" err="1"/>
              <a:t>Bytorch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Docker.</a:t>
            </a:r>
          </a:p>
          <a:p>
            <a:pPr marL="800100" lvl="1" indent="-285750"/>
            <a:endParaRPr lang="en-US" dirty="0"/>
          </a:p>
          <a:p>
            <a:pPr marL="800100" lvl="1" indent="-285750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34176-9837-E927-870B-5A7AF6D0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06115"/>
            <a:ext cx="7696200" cy="424625"/>
          </a:xfrm>
        </p:spPr>
        <p:txBody>
          <a:bodyPr/>
          <a:lstStyle/>
          <a:p>
            <a:r>
              <a:rPr lang="en-US" dirty="0"/>
              <a:t>ENVIROMENT SETUP</a:t>
            </a:r>
            <a:endParaRPr lang="en-US" noProof="0" dirty="0"/>
          </a:p>
        </p:txBody>
      </p:sp>
      <p:sp>
        <p:nvSpPr>
          <p:cNvPr id="11" name="Freeform 302">
            <a:extLst>
              <a:ext uri="{FF2B5EF4-FFF2-40B4-BE49-F238E27FC236}">
                <a16:creationId xmlns:a16="http://schemas.microsoft.com/office/drawing/2014/main" id="{CCD92761-7277-9AE6-CDCF-8DFD3504FE3E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5C8E2F1-7ECA-D1AE-15D9-812CA223A661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1D3B83D-BA7E-1C11-D0BF-FCA179012B1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7E1F85D-80A8-12A6-87D8-AD73927F610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8E3A0AF3-8557-B256-864C-9333B5BD06CA}"/>
              </a:ext>
            </a:extLst>
          </p:cNvPr>
          <p:cNvSpPr>
            <a:spLocks/>
          </p:cNvSpPr>
          <p:nvPr/>
        </p:nvSpPr>
        <p:spPr bwMode="auto">
          <a:xfrm>
            <a:off x="7151167" y="5008119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30708F8-075A-8286-BF4D-CF53CEC4D287}"/>
              </a:ext>
            </a:extLst>
          </p:cNvPr>
          <p:cNvGrpSpPr/>
          <p:nvPr/>
        </p:nvGrpSpPr>
        <p:grpSpPr>
          <a:xfrm>
            <a:off x="977085" y="4908455"/>
            <a:ext cx="1199268" cy="599634"/>
            <a:chOff x="5638801" y="2709863"/>
            <a:chExt cx="495300" cy="247650"/>
          </a:xfrm>
        </p:grpSpPr>
        <p:sp>
          <p:nvSpPr>
            <p:cNvPr id="5" name="Freeform 175">
              <a:extLst>
                <a:ext uri="{FF2B5EF4-FFF2-40B4-BE49-F238E27FC236}">
                  <a16:creationId xmlns:a16="http://schemas.microsoft.com/office/drawing/2014/main" id="{37588734-658D-1103-FE61-C8D7B280B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9819CAC0-C3C7-3C38-BB9A-481EEC3D2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8" name="Picture 7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B1E779F8-03B4-47AC-22DF-679E20AA0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79" y="1018481"/>
            <a:ext cx="1059473" cy="1059473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89FE3C0-F9F9-C102-2DD7-244689CDE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19" y="2360120"/>
            <a:ext cx="1323565" cy="1323565"/>
          </a:xfrm>
          <a:prstGeom prst="rect">
            <a:avLst/>
          </a:prstGeom>
        </p:spPr>
      </p:pic>
      <p:pic>
        <p:nvPicPr>
          <p:cNvPr id="17" name="Picture 16" descr="A blue whale with a pile of cubes&#10;&#10;AI-generated content may be incorrect.">
            <a:extLst>
              <a:ext uri="{FF2B5EF4-FFF2-40B4-BE49-F238E27FC236}">
                <a16:creationId xmlns:a16="http://schemas.microsoft.com/office/drawing/2014/main" id="{2850679B-ECDB-10E3-F9FF-ED046D0FF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516" y="3119874"/>
            <a:ext cx="1560816" cy="15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A952F-3251-8B44-F3C4-4790D3B2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43B7E0D8-FEB4-4D70-BA6D-2CA0E296AB1B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419471-533B-7BF1-4029-373BC130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5" y="1900283"/>
            <a:ext cx="3962400" cy="1342933"/>
          </a:xfrm>
        </p:spPr>
        <p:txBody>
          <a:bodyPr/>
          <a:lstStyle/>
          <a:p>
            <a:r>
              <a:rPr lang="en-US" dirty="0"/>
              <a:t>DATA GATHERING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033AE5C2-A2D7-1DC0-C33D-0612BAE90013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04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0E045E06-8458-4157-6D4F-9F545EF9DBCC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FE3D6EB7-9A2C-37B1-87AE-F0DE0CE33891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BA835572-5637-35FB-5E59-DC04AE348752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2524D751-A328-9974-18F1-2296E633FEFB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C0B3FA6B-6479-10A7-4F54-B6EB06057A88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9B5E5-D59E-6C92-BC5B-8E479A907684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2A9DDC9C-6018-3BD4-6942-0E418A9EC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0F2A9265-125B-F6D2-6389-F7C5508AFD96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B4D86697-7B49-D93C-5ABA-C64A877E7796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0B5D0ECD-6AA6-7F2C-95B6-7AA401132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8BD1698F-ED76-C259-F528-0F71013E2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EDE12A16-1886-0C38-6EE0-AF5D8A3100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BD186D86-888A-470D-2862-F1B62A6D2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EF0D6275-5595-63E4-B951-BE84B5AD3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81EF426C-A123-FC24-87CA-90680759F149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971AD52E-B365-E359-5ED5-C63318D7D9C4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150B1603-2881-A516-5CC4-0AA870883DB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20A08F2B-F109-ACEE-D063-C8F397685EC2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E8806679-C7B4-0D5C-73F9-4ABF35678BE3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DE95C50A-950D-B05F-F37C-E003A8A789D7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49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81" y="1209750"/>
            <a:ext cx="3408582" cy="1373168"/>
          </a:xfrm>
        </p:spPr>
        <p:txBody>
          <a:bodyPr/>
          <a:lstStyle/>
          <a:p>
            <a:r>
              <a:rPr lang="en-US" noProof="0" dirty="0"/>
              <a:t>WHY DID WE PICK THIS DATASET?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FF2AB52-859D-4270-8EBA-1489738266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8" b="20358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281" y="2571749"/>
            <a:ext cx="3408582" cy="1693273"/>
          </a:xfrm>
        </p:spPr>
        <p:txBody>
          <a:bodyPr>
            <a:normAutofit/>
          </a:bodyPr>
          <a:lstStyle/>
          <a:p>
            <a:r>
              <a:rPr lang="en-US" noProof="0" dirty="0"/>
              <a:t>We initially considered web scraping but ultimately we chose to focus our efforts on developing machine learning models. As a result, we relied on a Kaggle dataset for our analysis.</a:t>
            </a:r>
          </a:p>
        </p:txBody>
      </p:sp>
      <p:sp>
        <p:nvSpPr>
          <p:cNvPr id="6" name="Freeform 298">
            <a:extLst>
              <a:ext uri="{FF2B5EF4-FFF2-40B4-BE49-F238E27FC236}">
                <a16:creationId xmlns:a16="http://schemas.microsoft.com/office/drawing/2014/main" id="{4CFFFE52-D86A-0941-9158-A90B8AECD424}"/>
              </a:ext>
            </a:extLst>
          </p:cNvPr>
          <p:cNvSpPr>
            <a:spLocks/>
          </p:cNvSpPr>
          <p:nvPr/>
        </p:nvSpPr>
        <p:spPr bwMode="auto">
          <a:xfrm>
            <a:off x="794291" y="1091742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302">
            <a:extLst>
              <a:ext uri="{FF2B5EF4-FFF2-40B4-BE49-F238E27FC236}">
                <a16:creationId xmlns:a16="http://schemas.microsoft.com/office/drawing/2014/main" id="{4694277E-ABC8-A674-A55A-9A89D4A75794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235">
            <a:extLst>
              <a:ext uri="{FF2B5EF4-FFF2-40B4-BE49-F238E27FC236}">
                <a16:creationId xmlns:a16="http://schemas.microsoft.com/office/drawing/2014/main" id="{587B72A6-9F86-687D-6482-A053841BF07E}"/>
              </a:ext>
            </a:extLst>
          </p:cNvPr>
          <p:cNvSpPr>
            <a:spLocks/>
          </p:cNvSpPr>
          <p:nvPr/>
        </p:nvSpPr>
        <p:spPr bwMode="auto">
          <a:xfrm>
            <a:off x="2560750" y="4312422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157">
            <a:extLst>
              <a:ext uri="{FF2B5EF4-FFF2-40B4-BE49-F238E27FC236}">
                <a16:creationId xmlns:a16="http://schemas.microsoft.com/office/drawing/2014/main" id="{F59BCBC5-BA66-8037-2CDD-AEBE99F5385B}"/>
              </a:ext>
            </a:extLst>
          </p:cNvPr>
          <p:cNvSpPr>
            <a:spLocks noEditPoints="1"/>
          </p:cNvSpPr>
          <p:nvPr/>
        </p:nvSpPr>
        <p:spPr bwMode="auto">
          <a:xfrm>
            <a:off x="8331492" y="4347539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159">
            <a:extLst>
              <a:ext uri="{FF2B5EF4-FFF2-40B4-BE49-F238E27FC236}">
                <a16:creationId xmlns:a16="http://schemas.microsoft.com/office/drawing/2014/main" id="{A2C7C1EE-EF7B-F9FD-0869-B5B903A3DDDD}"/>
              </a:ext>
            </a:extLst>
          </p:cNvPr>
          <p:cNvSpPr>
            <a:spLocks noEditPoints="1"/>
          </p:cNvSpPr>
          <p:nvPr/>
        </p:nvSpPr>
        <p:spPr bwMode="auto">
          <a:xfrm>
            <a:off x="3245235" y="1200416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tx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C89384C-0770-E747-13C6-0A6DC552A00A}"/>
              </a:ext>
            </a:extLst>
          </p:cNvPr>
          <p:cNvGrpSpPr/>
          <p:nvPr/>
        </p:nvGrpSpPr>
        <p:grpSpPr>
          <a:xfrm>
            <a:off x="4690590" y="923995"/>
            <a:ext cx="773659" cy="963355"/>
            <a:chOff x="6696077" y="2921001"/>
            <a:chExt cx="330200" cy="411163"/>
          </a:xfrm>
        </p:grpSpPr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6C55B8DE-8A98-4CBA-45C5-FC55FCDE5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14D2C796-580A-D986-55F8-7506CE8CDAEE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48C57858-3E6F-7069-2EC6-25FF7E4CC25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58" name="Freeform 244">
                  <a:extLst>
                    <a:ext uri="{FF2B5EF4-FFF2-40B4-BE49-F238E27FC236}">
                      <a16:creationId xmlns:a16="http://schemas.microsoft.com/office/drawing/2014/main" id="{3267FB66-5169-099B-DACA-9D584592E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59" name="Freeform 246">
                  <a:extLst>
                    <a:ext uri="{FF2B5EF4-FFF2-40B4-BE49-F238E27FC236}">
                      <a16:creationId xmlns:a16="http://schemas.microsoft.com/office/drawing/2014/main" id="{8DD10535-FB2B-2779-3B0B-C2C6F30600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0" name="Freeform 248">
                  <a:extLst>
                    <a:ext uri="{FF2B5EF4-FFF2-40B4-BE49-F238E27FC236}">
                      <a16:creationId xmlns:a16="http://schemas.microsoft.com/office/drawing/2014/main" id="{075A0108-B4CD-846D-8F81-EDE31FFFE1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56" name="Freeform 249">
                <a:extLst>
                  <a:ext uri="{FF2B5EF4-FFF2-40B4-BE49-F238E27FC236}">
                    <a16:creationId xmlns:a16="http://schemas.microsoft.com/office/drawing/2014/main" id="{CC53DDC9-D473-5726-F115-0FB79A5A2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57" name="Freeform 250">
                <a:extLst>
                  <a:ext uri="{FF2B5EF4-FFF2-40B4-BE49-F238E27FC236}">
                    <a16:creationId xmlns:a16="http://schemas.microsoft.com/office/drawing/2014/main" id="{29220A2F-F04B-54C2-43D2-D66240882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1" name="Elipse 60">
            <a:extLst>
              <a:ext uri="{FF2B5EF4-FFF2-40B4-BE49-F238E27FC236}">
                <a16:creationId xmlns:a16="http://schemas.microsoft.com/office/drawing/2014/main" id="{0B81220E-2A43-DECC-53D7-AF6D65ADAD8C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464A5F2D-3F38-8953-ED58-019E76B35E25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F43C60B2-FF06-60DE-2F23-81F6EF715209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6CFC2-8FB6-FB07-092B-587F2C61A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46" y="3611964"/>
            <a:ext cx="589343" cy="5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E260-44E8-ADE0-6DD6-DB12C5F8A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14486-A238-29B6-54D1-244678B6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06115"/>
            <a:ext cx="7696200" cy="424625"/>
          </a:xfrm>
        </p:spPr>
        <p:txBody>
          <a:bodyPr/>
          <a:lstStyle/>
          <a:p>
            <a:r>
              <a:rPr lang="en-US" dirty="0"/>
              <a:t>ABOUT DATA</a:t>
            </a:r>
            <a:endParaRPr lang="en-US" noProof="0" dirty="0"/>
          </a:p>
        </p:txBody>
      </p:sp>
      <p:sp>
        <p:nvSpPr>
          <p:cNvPr id="11" name="Freeform 302">
            <a:extLst>
              <a:ext uri="{FF2B5EF4-FFF2-40B4-BE49-F238E27FC236}">
                <a16:creationId xmlns:a16="http://schemas.microsoft.com/office/drawing/2014/main" id="{E36CAEDC-7DC5-3059-D656-E4A2586C5EE1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826F1D3-31E3-95B6-BEF6-28E4637A4EB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E74D45A-0780-FC4A-3049-AB495F73B4F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423FB39-CCDB-9B9F-DB09-977546956DC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8E4719A5-E22B-4E4B-C5EB-6EA527CC3353}"/>
              </a:ext>
            </a:extLst>
          </p:cNvPr>
          <p:cNvSpPr>
            <a:spLocks/>
          </p:cNvSpPr>
          <p:nvPr/>
        </p:nvSpPr>
        <p:spPr bwMode="auto">
          <a:xfrm>
            <a:off x="7151167" y="5008119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E79184B-5512-28A1-DE4A-BE156D0603F4}"/>
              </a:ext>
            </a:extLst>
          </p:cNvPr>
          <p:cNvGrpSpPr/>
          <p:nvPr/>
        </p:nvGrpSpPr>
        <p:grpSpPr>
          <a:xfrm>
            <a:off x="977085" y="4908455"/>
            <a:ext cx="1199268" cy="599634"/>
            <a:chOff x="5638801" y="2709863"/>
            <a:chExt cx="495300" cy="247650"/>
          </a:xfrm>
        </p:grpSpPr>
        <p:sp>
          <p:nvSpPr>
            <p:cNvPr id="5" name="Freeform 175">
              <a:extLst>
                <a:ext uri="{FF2B5EF4-FFF2-40B4-BE49-F238E27FC236}">
                  <a16:creationId xmlns:a16="http://schemas.microsoft.com/office/drawing/2014/main" id="{B593D0A2-27FF-1363-0014-6A56221B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52B316E5-A9DE-91AC-1D0D-F585DDB61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2EF5B90-D7DB-6A48-4BAF-EBFDDF6A1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638" y="1018481"/>
            <a:ext cx="8169019" cy="3718903"/>
          </a:xfrm>
        </p:spPr>
        <p:txBody>
          <a:bodyPr/>
          <a:lstStyle/>
          <a:p>
            <a:r>
              <a:rPr lang="en-US" b="1" noProof="0" dirty="0"/>
              <a:t>Data Shape:</a:t>
            </a:r>
          </a:p>
          <a:p>
            <a:r>
              <a:rPr lang="en-US" b="1" noProof="0" dirty="0"/>
              <a:t>5 Columns</a:t>
            </a:r>
            <a:r>
              <a:rPr lang="en-US" noProof="0" dirty="0"/>
              <a:t>: “Target”, “ID”, “Date”, “Query”, “User”, “Text”.</a:t>
            </a:r>
          </a:p>
          <a:p>
            <a:r>
              <a:rPr lang="en-US" b="1" dirty="0"/>
              <a:t>1,600,000 Rows.</a:t>
            </a:r>
          </a:p>
          <a:p>
            <a:endParaRPr lang="en-US" noProof="0" dirty="0"/>
          </a:p>
          <a:p>
            <a:r>
              <a:rPr lang="en-US" b="1" dirty="0"/>
              <a:t>About Data:</a:t>
            </a:r>
          </a:p>
          <a:p>
            <a:r>
              <a:rPr lang="en-US" dirty="0"/>
              <a:t>This is an entity-level sentiment analysis dataset of twitter. Given a message and an entity, the task is to judge the sentiment of the message about the entity. There are two classes in this dataset: Positive and Negative.</a:t>
            </a:r>
          </a:p>
          <a:p>
            <a:endParaRPr lang="en-US" noProof="0" dirty="0"/>
          </a:p>
          <a:p>
            <a:r>
              <a:rPr lang="en-US" b="1" noProof="0" dirty="0"/>
              <a:t>Data Link:</a:t>
            </a:r>
          </a:p>
          <a:p>
            <a:r>
              <a:rPr lang="en-US" dirty="0"/>
              <a:t>https://www.kaggle.com/datasets/raj713335/twittesentimentanalysis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7D8890-4A79-7EB7-87C2-AAC83CE5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6" y="1018668"/>
            <a:ext cx="2979591" cy="15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DC71-2DD5-8C4C-B47C-6FA51835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53296FF3-6354-FC91-4CC3-AED8163E2BFE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D6ECC-72C0-74C8-2CAF-17003E7A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5" y="1900283"/>
            <a:ext cx="4804336" cy="1342933"/>
          </a:xfrm>
        </p:spPr>
        <p:txBody>
          <a:bodyPr/>
          <a:lstStyle/>
          <a:p>
            <a:r>
              <a:rPr lang="en-US" dirty="0"/>
              <a:t>DATA PREPROCSSING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1CE054A4-FBD5-711A-9F8F-E9E446860847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05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3354766B-81BB-D1E1-32AC-DB0EEEA2A518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E53F6AB8-1CBA-3AF4-031E-7C31CD6919B2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0D15BD1F-B4F1-114E-AD1E-30B01C5B1C78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9B840417-C2E1-EA6A-358E-91AEC7D8F3E9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B3460C71-70D7-C046-9E05-0EE38D03EE19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B0B0189-1ADE-8023-B2D6-E342B4D96EB0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A0CDF347-EAE2-31BB-1130-10035BFCE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AF6F143-DB88-6758-5C89-3B6C84422A23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2381675B-7F87-1C85-7375-69E455F08A21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F0F045F5-D6CA-D919-E782-224118C2E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514A285B-4444-D9CF-C7AA-4CC3DDC67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BA02FCCC-1FDB-827B-7C82-7E5C4BFE2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64DB324B-13C7-D05E-7796-BD5CB5845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1EAD053D-5AB3-16A5-E2A9-B2A42D064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3F1197DF-0248-AAAC-A247-40DF500C8BD3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B3B3B859-F1E1-5435-0A65-C98596253D2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618CC44-972F-05AD-E53A-4DEBE53BBE8C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5451C4DF-8BE0-7B5C-E25B-27313C47724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7DC6A967-5234-9389-943F-A12109800647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4582A749-6A4A-6136-4BA4-9A51B140BCA2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76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95" y="432453"/>
            <a:ext cx="7696200" cy="367298"/>
          </a:xfrm>
        </p:spPr>
        <p:txBody>
          <a:bodyPr/>
          <a:lstStyle/>
          <a:p>
            <a:r>
              <a:rPr lang="en-US" noProof="0" dirty="0"/>
              <a:t>DATA PREPROCESSING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1" y="2584844"/>
            <a:ext cx="2449462" cy="377366"/>
          </a:xfrm>
        </p:spPr>
        <p:txBody>
          <a:bodyPr/>
          <a:lstStyle/>
          <a:p>
            <a:r>
              <a:rPr lang="en-US" noProof="0" dirty="0"/>
              <a:t>TEXT 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38834" y="2583166"/>
            <a:ext cx="2370803" cy="377366"/>
          </a:xfrm>
        </p:spPr>
        <p:txBody>
          <a:bodyPr/>
          <a:lstStyle/>
          <a:p>
            <a:r>
              <a:rPr lang="en-US" noProof="0" dirty="0"/>
              <a:t>TIME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579016"/>
            <a:ext cx="2449462" cy="377366"/>
          </a:xfrm>
        </p:spPr>
        <p:txBody>
          <a:bodyPr/>
          <a:lstStyle/>
          <a:p>
            <a:r>
              <a:rPr lang="en-US" noProof="0" dirty="0"/>
              <a:t>USER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help us in NLP “Natural Language Processing” model.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noProof="0" dirty="0"/>
              <a:t>To track the user behavior according to time series.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991533" y="2964687"/>
            <a:ext cx="2266333" cy="1526842"/>
          </a:xfrm>
        </p:spPr>
        <p:txBody>
          <a:bodyPr/>
          <a:lstStyle/>
          <a:p>
            <a:r>
              <a:rPr lang="en-US" noProof="0" dirty="0"/>
              <a:t>To know</a:t>
            </a:r>
            <a:r>
              <a:rPr lang="en-US" dirty="0"/>
              <a:t> more about user behavior.</a:t>
            </a:r>
          </a:p>
        </p:txBody>
      </p:sp>
      <p:grpSp>
        <p:nvGrpSpPr>
          <p:cNvPr id="6" name="Google Shape;3999;p14">
            <a:extLst>
              <a:ext uri="{FF2B5EF4-FFF2-40B4-BE49-F238E27FC236}">
                <a16:creationId xmlns:a16="http://schemas.microsoft.com/office/drawing/2014/main" id="{1F93C918-B23A-AB3A-A641-8CB59AEB0C64}"/>
              </a:ext>
            </a:extLst>
          </p:cNvPr>
          <p:cNvGrpSpPr/>
          <p:nvPr/>
        </p:nvGrpSpPr>
        <p:grpSpPr>
          <a:xfrm>
            <a:off x="4419307" y="1976436"/>
            <a:ext cx="305386" cy="338602"/>
            <a:chOff x="3300325" y="249875"/>
            <a:chExt cx="433725" cy="480900"/>
          </a:xfrm>
          <a:solidFill>
            <a:schemeClr val="accent1"/>
          </a:solidFill>
        </p:grpSpPr>
        <p:sp>
          <p:nvSpPr>
            <p:cNvPr id="8" name="Google Shape;4000;p14">
              <a:extLst>
                <a:ext uri="{FF2B5EF4-FFF2-40B4-BE49-F238E27FC236}">
                  <a16:creationId xmlns:a16="http://schemas.microsoft.com/office/drawing/2014/main" id="{D4BC18A6-4EA1-1AC4-0AC7-0A475115EB54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4001;p14">
              <a:extLst>
                <a:ext uri="{FF2B5EF4-FFF2-40B4-BE49-F238E27FC236}">
                  <a16:creationId xmlns:a16="http://schemas.microsoft.com/office/drawing/2014/main" id="{9F447268-F57D-90F5-A127-6658A317DDC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4002;p14">
              <a:extLst>
                <a:ext uri="{FF2B5EF4-FFF2-40B4-BE49-F238E27FC236}">
                  <a16:creationId xmlns:a16="http://schemas.microsoft.com/office/drawing/2014/main" id="{B8FFF15B-3D68-9379-FEFD-0207D98C22D3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003;p14">
              <a:extLst>
                <a:ext uri="{FF2B5EF4-FFF2-40B4-BE49-F238E27FC236}">
                  <a16:creationId xmlns:a16="http://schemas.microsoft.com/office/drawing/2014/main" id="{0C9E7497-875C-52CB-9352-96B30DA4CC92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004;p14">
              <a:extLst>
                <a:ext uri="{FF2B5EF4-FFF2-40B4-BE49-F238E27FC236}">
                  <a16:creationId xmlns:a16="http://schemas.microsoft.com/office/drawing/2014/main" id="{82BBB3A8-3389-BB5D-01B2-6C902F882B1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005;p14">
              <a:extLst>
                <a:ext uri="{FF2B5EF4-FFF2-40B4-BE49-F238E27FC236}">
                  <a16:creationId xmlns:a16="http://schemas.microsoft.com/office/drawing/2014/main" id="{61813348-D613-22DF-34BF-C75300F2EEC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272;p14">
            <a:extLst>
              <a:ext uri="{FF2B5EF4-FFF2-40B4-BE49-F238E27FC236}">
                <a16:creationId xmlns:a16="http://schemas.microsoft.com/office/drawing/2014/main" id="{9C7E83E4-8264-EDC7-FAA0-9628FE88ABC8}"/>
              </a:ext>
            </a:extLst>
          </p:cNvPr>
          <p:cNvGrpSpPr/>
          <p:nvPr/>
        </p:nvGrpSpPr>
        <p:grpSpPr>
          <a:xfrm>
            <a:off x="6955073" y="2056669"/>
            <a:ext cx="339253" cy="258369"/>
            <a:chOff x="3271200" y="3863875"/>
            <a:chExt cx="481825" cy="366950"/>
          </a:xfrm>
          <a:solidFill>
            <a:schemeClr val="accent4"/>
          </a:solidFill>
        </p:grpSpPr>
        <p:sp>
          <p:nvSpPr>
            <p:cNvPr id="21" name="Google Shape;4273;p14">
              <a:extLst>
                <a:ext uri="{FF2B5EF4-FFF2-40B4-BE49-F238E27FC236}">
                  <a16:creationId xmlns:a16="http://schemas.microsoft.com/office/drawing/2014/main" id="{BBD65D95-EBFE-623B-9AE3-7E5E782A6389}"/>
                </a:ext>
              </a:extLst>
            </p:cNvPr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274;p14">
              <a:extLst>
                <a:ext uri="{FF2B5EF4-FFF2-40B4-BE49-F238E27FC236}">
                  <a16:creationId xmlns:a16="http://schemas.microsoft.com/office/drawing/2014/main" id="{23F95C39-3EE3-B8BE-F368-C4B64F7CF3DF}"/>
                </a:ext>
              </a:extLst>
            </p:cNvPr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4289;p14">
            <a:extLst>
              <a:ext uri="{FF2B5EF4-FFF2-40B4-BE49-F238E27FC236}">
                <a16:creationId xmlns:a16="http://schemas.microsoft.com/office/drawing/2014/main" id="{30A4C548-EAB1-2C1F-4F88-4C0C797A5B81}"/>
              </a:ext>
            </a:extLst>
          </p:cNvPr>
          <p:cNvGrpSpPr/>
          <p:nvPr/>
        </p:nvGrpSpPr>
        <p:grpSpPr>
          <a:xfrm>
            <a:off x="1870569" y="1975785"/>
            <a:ext cx="339253" cy="339253"/>
            <a:chOff x="5651375" y="3806450"/>
            <a:chExt cx="481825" cy="481825"/>
          </a:xfrm>
          <a:solidFill>
            <a:schemeClr val="accent3"/>
          </a:solidFill>
        </p:grpSpPr>
        <p:sp>
          <p:nvSpPr>
            <p:cNvPr id="24" name="Google Shape;4290;p14">
              <a:extLst>
                <a:ext uri="{FF2B5EF4-FFF2-40B4-BE49-F238E27FC236}">
                  <a16:creationId xmlns:a16="http://schemas.microsoft.com/office/drawing/2014/main" id="{CC158C31-FE13-1CB7-584F-D66C4C31BD1E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291;p14">
              <a:extLst>
                <a:ext uri="{FF2B5EF4-FFF2-40B4-BE49-F238E27FC236}">
                  <a16:creationId xmlns:a16="http://schemas.microsoft.com/office/drawing/2014/main" id="{FF67E6DE-68CB-5D27-95BE-D0C5AB2088C3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292;p14">
              <a:extLst>
                <a:ext uri="{FF2B5EF4-FFF2-40B4-BE49-F238E27FC236}">
                  <a16:creationId xmlns:a16="http://schemas.microsoft.com/office/drawing/2014/main" id="{46C97E8B-CE2E-DD3C-7C31-858E1D2A5D38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293;p14">
              <a:extLst>
                <a:ext uri="{FF2B5EF4-FFF2-40B4-BE49-F238E27FC236}">
                  <a16:creationId xmlns:a16="http://schemas.microsoft.com/office/drawing/2014/main" id="{3E4FEE6D-9D19-9AA4-BF87-02A2C74E8C34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Freeform 298">
            <a:extLst>
              <a:ext uri="{FF2B5EF4-FFF2-40B4-BE49-F238E27FC236}">
                <a16:creationId xmlns:a16="http://schemas.microsoft.com/office/drawing/2014/main" id="{78F0FA8C-12A7-EBCE-4812-0BB64D845DCB}"/>
              </a:ext>
            </a:extLst>
          </p:cNvPr>
          <p:cNvSpPr>
            <a:spLocks/>
          </p:cNvSpPr>
          <p:nvPr/>
        </p:nvSpPr>
        <p:spPr bwMode="auto">
          <a:xfrm>
            <a:off x="7998100" y="4381868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83FFF60A-84AE-7D9A-220D-50C34E193260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235">
            <a:extLst>
              <a:ext uri="{FF2B5EF4-FFF2-40B4-BE49-F238E27FC236}">
                <a16:creationId xmlns:a16="http://schemas.microsoft.com/office/drawing/2014/main" id="{9FCEC63A-842F-90F3-E4FB-4CB8BBE72A39}"/>
              </a:ext>
            </a:extLst>
          </p:cNvPr>
          <p:cNvSpPr>
            <a:spLocks/>
          </p:cNvSpPr>
          <p:nvPr/>
        </p:nvSpPr>
        <p:spPr bwMode="auto">
          <a:xfrm>
            <a:off x="4176203" y="4491529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157">
            <a:extLst>
              <a:ext uri="{FF2B5EF4-FFF2-40B4-BE49-F238E27FC236}">
                <a16:creationId xmlns:a16="http://schemas.microsoft.com/office/drawing/2014/main" id="{08A778B5-D49E-DFA1-05DB-4BB6FBEEE8F3}"/>
              </a:ext>
            </a:extLst>
          </p:cNvPr>
          <p:cNvSpPr>
            <a:spLocks noEditPoints="1"/>
          </p:cNvSpPr>
          <p:nvPr/>
        </p:nvSpPr>
        <p:spPr bwMode="auto">
          <a:xfrm>
            <a:off x="681280" y="1508341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2" name="Freeform 159">
            <a:extLst>
              <a:ext uri="{FF2B5EF4-FFF2-40B4-BE49-F238E27FC236}">
                <a16:creationId xmlns:a16="http://schemas.microsoft.com/office/drawing/2014/main" id="{634A9428-124E-6994-0049-8AA6515E8FAB}"/>
              </a:ext>
            </a:extLst>
          </p:cNvPr>
          <p:cNvSpPr>
            <a:spLocks noEditPoints="1"/>
          </p:cNvSpPr>
          <p:nvPr/>
        </p:nvSpPr>
        <p:spPr bwMode="auto">
          <a:xfrm>
            <a:off x="5809637" y="1260618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4" name="Freeform 329">
            <a:extLst>
              <a:ext uri="{FF2B5EF4-FFF2-40B4-BE49-F238E27FC236}">
                <a16:creationId xmlns:a16="http://schemas.microsoft.com/office/drawing/2014/main" id="{638B1ABD-9BF7-8FEA-6BAC-B0C49350590E}"/>
              </a:ext>
            </a:extLst>
          </p:cNvPr>
          <p:cNvSpPr>
            <a:spLocks/>
          </p:cNvSpPr>
          <p:nvPr/>
        </p:nvSpPr>
        <p:spPr bwMode="auto">
          <a:xfrm>
            <a:off x="8420100" y="1064018"/>
            <a:ext cx="1145216" cy="751548"/>
          </a:xfrm>
          <a:custGeom>
            <a:avLst/>
            <a:gdLst>
              <a:gd name="T0" fmla="*/ 187 w 691"/>
              <a:gd name="T1" fmla="*/ 48 h 453"/>
              <a:gd name="T2" fmla="*/ 332 w 691"/>
              <a:gd name="T3" fmla="*/ 8 h 453"/>
              <a:gd name="T4" fmla="*/ 689 w 691"/>
              <a:gd name="T5" fmla="*/ 335 h 453"/>
              <a:gd name="T6" fmla="*/ 603 w 691"/>
              <a:gd name="T7" fmla="*/ 428 h 453"/>
              <a:gd name="T8" fmla="*/ 509 w 691"/>
              <a:gd name="T9" fmla="*/ 343 h 453"/>
              <a:gd name="T10" fmla="*/ 340 w 691"/>
              <a:gd name="T11" fmla="*/ 188 h 453"/>
              <a:gd name="T12" fmla="*/ 228 w 691"/>
              <a:gd name="T13" fmla="*/ 240 h 453"/>
              <a:gd name="T14" fmla="*/ 185 w 691"/>
              <a:gd name="T15" fmla="*/ 357 h 453"/>
              <a:gd name="T16" fmla="*/ 99 w 691"/>
              <a:gd name="T17" fmla="*/ 451 h 453"/>
              <a:gd name="T18" fmla="*/ 6 w 691"/>
              <a:gd name="T19" fmla="*/ 365 h 453"/>
              <a:gd name="T20" fmla="*/ 187 w 691"/>
              <a:gd name="T21" fmla="*/ 4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1" h="453">
                <a:moveTo>
                  <a:pt x="187" y="48"/>
                </a:moveTo>
                <a:cubicBezTo>
                  <a:pt x="230" y="25"/>
                  <a:pt x="280" y="11"/>
                  <a:pt x="332" y="8"/>
                </a:cubicBezTo>
                <a:cubicBezTo>
                  <a:pt x="520" y="0"/>
                  <a:pt x="680" y="146"/>
                  <a:pt x="689" y="335"/>
                </a:cubicBezTo>
                <a:cubicBezTo>
                  <a:pt x="691" y="384"/>
                  <a:pt x="652" y="426"/>
                  <a:pt x="603" y="428"/>
                </a:cubicBezTo>
                <a:cubicBezTo>
                  <a:pt x="553" y="431"/>
                  <a:pt x="511" y="392"/>
                  <a:pt x="509" y="343"/>
                </a:cubicBezTo>
                <a:cubicBezTo>
                  <a:pt x="505" y="253"/>
                  <a:pt x="429" y="184"/>
                  <a:pt x="340" y="188"/>
                </a:cubicBezTo>
                <a:cubicBezTo>
                  <a:pt x="297" y="190"/>
                  <a:pt x="257" y="208"/>
                  <a:pt x="228" y="240"/>
                </a:cubicBezTo>
                <a:cubicBezTo>
                  <a:pt x="198" y="272"/>
                  <a:pt x="183" y="314"/>
                  <a:pt x="185" y="357"/>
                </a:cubicBezTo>
                <a:cubicBezTo>
                  <a:pt x="187" y="407"/>
                  <a:pt x="149" y="448"/>
                  <a:pt x="99" y="451"/>
                </a:cubicBezTo>
                <a:cubicBezTo>
                  <a:pt x="50" y="453"/>
                  <a:pt x="8" y="414"/>
                  <a:pt x="6" y="365"/>
                </a:cubicBezTo>
                <a:cubicBezTo>
                  <a:pt x="0" y="229"/>
                  <a:pt x="74" y="108"/>
                  <a:pt x="187" y="48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24E8414-64B9-7F00-A250-2DE5DF64A06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10D4884-7CD3-1BFE-F532-0A1A3C01A0B7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3B67FD9-D251-B845-3FA7-D220C79BCD89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E605DF98-B99B-CAB6-2905-FA34736C81BC}"/>
              </a:ext>
            </a:extLst>
          </p:cNvPr>
          <p:cNvSpPr>
            <a:spLocks/>
          </p:cNvSpPr>
          <p:nvPr/>
        </p:nvSpPr>
        <p:spPr bwMode="auto">
          <a:xfrm>
            <a:off x="7065777" y="5039083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62C53444-F76E-A265-B1CC-2E6F86006014}"/>
              </a:ext>
            </a:extLst>
          </p:cNvPr>
          <p:cNvSpPr>
            <a:spLocks/>
          </p:cNvSpPr>
          <p:nvPr/>
        </p:nvSpPr>
        <p:spPr bwMode="auto">
          <a:xfrm>
            <a:off x="4236763" y="-5975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4" grpId="0" animBg="1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6029A-A52E-B679-3572-FB9516AD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053472-8002-1925-6332-8F80F048D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230599"/>
            <a:ext cx="5468628" cy="31467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1600" dirty="0"/>
              <a:t>Create tokens “Tokenization for”: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sz="1250" dirty="0"/>
              <a:t>Word.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sz="1250" dirty="0"/>
              <a:t>Users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sz="1250" dirty="0"/>
              <a:t>Hashtags.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sz="1250" dirty="0"/>
              <a:t>URLs.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600" dirty="0"/>
              <a:t>Create “</a:t>
            </a:r>
            <a:r>
              <a:rPr lang="en-US" sz="1600" dirty="0" err="1"/>
              <a:t>Ngrams</a:t>
            </a:r>
            <a:r>
              <a:rPr lang="en-US" sz="1600" dirty="0"/>
              <a:t>”.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600" dirty="0"/>
              <a:t>Convert the tweets to lower case.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600" dirty="0"/>
              <a:t>Splitting Hashtags and Mentions. “#”, “@”.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600" dirty="0"/>
              <a:t>Time Analysis.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600" dirty="0"/>
              <a:t>User Analysis.</a:t>
            </a:r>
          </a:p>
          <a:p>
            <a:pPr marL="342900" indent="-342900">
              <a:buFont typeface="+mj-lt"/>
              <a:buAutoNum type="alphaUcPeriod"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12154F-F303-277C-3B38-026F06CFE2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DATA PREPROCESSING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9EE8E50-014E-6640-954F-7144BE1360E0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FFCAB659-AF2B-B979-E0EA-815D608A2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65627945-E4A6-A48B-1B9A-A993A0D43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2F14E4B-2589-E61D-A1DA-069EA7CC4325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67EDF51A-E60A-0AB7-892F-355C9AE8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A12E87BE-F3E4-7222-D8CE-E860FBD5D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B51B6C16-806F-70E6-3169-3398BB349B1D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093EFD90-3F00-50C2-7156-B12CEF41201C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E60983E2-1805-97A7-0F18-85ADC795723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5A71F8E9-4106-63A7-2A55-642BA6E5D2B2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BBAF360A-A4CD-5E64-748F-FF547C525DCF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8C009E99-8ADC-2253-347B-631066791481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5BED616-1A2F-3CDD-2B11-9389B08A65AA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CF335F24-480F-8FFF-FECE-F4D45B0A2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F2ED416-BE08-8ADD-C431-DD9EA772725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3F8097EF-25C5-94BA-5959-EE73E2A71B93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A9D7EDBC-7254-A478-E9E9-D17300F83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7864DC56-7CCA-9398-8E5B-C4F49455C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8FBC2277-E7D4-16E3-0734-AFE47D5C9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10D25048-7688-89F5-2A5B-92AB9C7AD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B5203FB7-F6BE-8037-CE89-123AC3304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DFA54D33-7C64-3C6E-5764-B456B7A833F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FC739BF-44B9-4900-FD64-F8CE4405F5C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25C8F1E-36C2-8EC6-EFDA-1264644446E6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2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0FB8-7CC2-2F57-A692-D125B0C7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1C48AB3-0C40-42CF-6054-B502D7BD2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230599"/>
            <a:ext cx="5468628" cy="31467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Stop word removal:</a:t>
            </a:r>
          </a:p>
          <a:p>
            <a:endParaRPr lang="en-US" b="0" i="0" dirty="0">
              <a:effectLst/>
              <a:latin typeface="gg sans"/>
            </a:endParaRPr>
          </a:p>
          <a:p>
            <a:r>
              <a:rPr lang="en-US" b="0" i="0" dirty="0" err="1">
                <a:effectLst/>
                <a:latin typeface="gg sans"/>
              </a:rPr>
              <a:t>Stopwords</a:t>
            </a:r>
            <a:r>
              <a:rPr lang="en-US" b="0" i="0" dirty="0">
                <a:effectLst/>
                <a:latin typeface="gg sans"/>
              </a:rPr>
              <a:t> are common words that add little value in NLP tasks (e.g., "the", "and", "is"). Removing them reduces noise and improves model performance. We used NLTK to remove </a:t>
            </a:r>
            <a:r>
              <a:rPr lang="en-US" b="0" i="0" dirty="0" err="1">
                <a:effectLst/>
                <a:latin typeface="gg sans"/>
              </a:rPr>
              <a:t>stopwords</a:t>
            </a:r>
            <a:r>
              <a:rPr lang="en-US" b="0" i="0" dirty="0">
                <a:effectLst/>
                <a:latin typeface="gg sans"/>
              </a:rPr>
              <a:t>.</a:t>
            </a:r>
            <a:endParaRPr lang="en-US" sz="11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890E86-0DA2-ECE7-6E22-3A7AD8EA274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DATA PREPROCESSING CONT.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8AF12A9-2673-43CC-6183-BD79CC982D1B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AC66C363-8651-CD2D-3B19-112F7DCB0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A4EE7595-BD40-59EC-7052-C5385A657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D939ACC-216F-66C7-FFB1-D88B1A329382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2B26997A-EB22-0487-9274-808322E4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1D659A75-BE81-67C5-529C-A74D57A4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CA23C792-6AB7-781F-554F-9E0E63DE1DD4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039CAC7F-E28A-DF54-09EC-14FFD44EF6D6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40373D12-E29B-A031-FA5B-0B38B2356AD2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C9552CF1-5C80-2F9C-0F59-4DEF09A17EAA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BFC5585E-9BC3-219C-9FB3-7D8188D639A3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7A1E9904-778C-568E-604E-F7DD5EE777C9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91ADFD34-DE72-8108-C833-A6EB2390462A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D3B903E5-7EF7-BA77-AC85-86515680C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1D88B31-7F4C-DD5D-F202-834B3D1AA523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ACB57051-C4A7-EA47-42FB-0D24A8FCF98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B23625D1-62C0-2E60-764E-B358BE080A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1A2ADE82-3451-0F1D-7446-2B9F7F2E5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2369749B-13C0-CB43-F27D-41440746F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593AAE3E-F495-EFFE-38AC-BB7D34737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1477CC9F-4B44-7769-11BB-DD32B060E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66D08844-A601-E3E3-5B5D-2B809AF2E74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00B5A3B-D62B-0262-4287-53E73E40109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B6327315-E608-38AB-1C41-25F760E338CC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D1F5A-4D6C-D9AC-1A42-231AEA1F9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80E45CF-2260-7891-657E-A55C18676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634292"/>
            <a:ext cx="5468628" cy="274300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Users.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Mentions.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Hashtags.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URLs.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1B5C0E-03F8-8A40-DE01-DCF586E4374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92E7B151-5139-9B02-5DDE-B2DDFA4E6053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A9B120A2-BD16-572E-F870-679C0FF61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1DA9CD41-B713-B190-E080-F5DF414B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145F3C-765A-F102-F641-142C32F8326E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0BFE6535-2ADB-E023-C8F5-A1D0D65B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E8861C8B-3680-C24B-A808-098E018AD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CB50E0CB-85E6-BD80-A65D-7E50C0FD1D49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4F6611E4-FEF2-8FA3-1B6F-F31EBDA1156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60E45AF7-7631-623F-7449-B2FD1FD884BE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D465800A-7954-7BBE-BBF7-6885D4FECDCD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F947CF45-044E-932E-ED31-7E8416E46B93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4F685379-B97A-C3C7-D94F-9208537F2A63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1BF5297-7193-A4F8-1427-A593A5FC81E3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F64CDDF5-6DBB-4FB6-5344-D04DD4ED9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D4F0C32-1230-113C-8A17-6A04CFB7B8A7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0F4F4BC-C2BA-2DBA-2BC9-4EDE5B802665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33D44B64-EFF3-0F3B-B7CB-29C3493CA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52A26ED5-5A64-047F-1A08-B583E209E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3D7354A1-BC3E-6CA9-38FA-4D00A9FE0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7812DE4D-A105-2492-4A39-E451BB2EE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0181536F-E1FB-4063-71D1-AE9A910F4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8F11D3ED-E1A7-B845-98F6-62BB00ED0938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94326EE8-0264-F37E-0E3E-B7DB9F6C4C2A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A280AF91-847C-AA98-D4DD-F1F4C38E19F1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860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86">
            <a:extLst>
              <a:ext uri="{FF2B5EF4-FFF2-40B4-BE49-F238E27FC236}">
                <a16:creationId xmlns:a16="http://schemas.microsoft.com/office/drawing/2014/main" id="{FC1C10D4-2B9B-C3C9-1814-9F0B97E1A3FC}"/>
              </a:ext>
            </a:extLst>
          </p:cNvPr>
          <p:cNvSpPr>
            <a:spLocks/>
          </p:cNvSpPr>
          <p:nvPr/>
        </p:nvSpPr>
        <p:spPr bwMode="auto">
          <a:xfrm>
            <a:off x="775073" y="1546613"/>
            <a:ext cx="824232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80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71" name="Freeform 186">
            <a:extLst>
              <a:ext uri="{FF2B5EF4-FFF2-40B4-BE49-F238E27FC236}">
                <a16:creationId xmlns:a16="http://schemas.microsoft.com/office/drawing/2014/main" id="{B0C8C4F6-714C-1495-266A-71D59F3DAD43}"/>
              </a:ext>
            </a:extLst>
          </p:cNvPr>
          <p:cNvSpPr>
            <a:spLocks/>
          </p:cNvSpPr>
          <p:nvPr/>
        </p:nvSpPr>
        <p:spPr bwMode="auto">
          <a:xfrm>
            <a:off x="775073" y="3230524"/>
            <a:ext cx="824232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80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74" name="Freeform 186">
            <a:extLst>
              <a:ext uri="{FF2B5EF4-FFF2-40B4-BE49-F238E27FC236}">
                <a16:creationId xmlns:a16="http://schemas.microsoft.com/office/drawing/2014/main" id="{6CC11315-5E65-FC6F-0828-E155A5499253}"/>
              </a:ext>
            </a:extLst>
          </p:cNvPr>
          <p:cNvSpPr>
            <a:spLocks/>
          </p:cNvSpPr>
          <p:nvPr/>
        </p:nvSpPr>
        <p:spPr bwMode="auto">
          <a:xfrm>
            <a:off x="4878520" y="1546613"/>
            <a:ext cx="818424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77" name="Freeform 186">
            <a:extLst>
              <a:ext uri="{FF2B5EF4-FFF2-40B4-BE49-F238E27FC236}">
                <a16:creationId xmlns:a16="http://schemas.microsoft.com/office/drawing/2014/main" id="{454D65C5-DFF0-7E11-69CD-6F9F59A8B3C1}"/>
              </a:ext>
            </a:extLst>
          </p:cNvPr>
          <p:cNvSpPr>
            <a:spLocks/>
          </p:cNvSpPr>
          <p:nvPr/>
        </p:nvSpPr>
        <p:spPr bwMode="auto">
          <a:xfrm>
            <a:off x="4870620" y="3228891"/>
            <a:ext cx="818424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44000" rIns="144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87375" y="1836528"/>
            <a:ext cx="3030282" cy="428755"/>
          </a:xfrm>
        </p:spPr>
        <p:txBody>
          <a:bodyPr/>
          <a:lstStyle/>
          <a:p>
            <a:r>
              <a:rPr lang="en-US" noProof="0" dirty="0"/>
              <a:t>BUSNIESS 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44714" y="1705388"/>
            <a:ext cx="2791795" cy="638862"/>
          </a:xfrm>
        </p:spPr>
        <p:txBody>
          <a:bodyPr/>
          <a:lstStyle/>
          <a:p>
            <a:r>
              <a:rPr lang="en-US" noProof="0" dirty="0"/>
              <a:t>PREPARE ENVIROMENT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739548" y="3530445"/>
            <a:ext cx="2637156" cy="367298"/>
          </a:xfrm>
        </p:spPr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822438" y="3530445"/>
            <a:ext cx="3164027" cy="367298"/>
          </a:xfrm>
        </p:spPr>
        <p:txBody>
          <a:bodyPr/>
          <a:lstStyle/>
          <a:p>
            <a:r>
              <a:rPr lang="en-US" noProof="0" dirty="0"/>
              <a:t>DATA GATHERING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C7B21923-805C-2DF3-F9A7-4E8506AC054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00328" y="1770547"/>
            <a:ext cx="966194" cy="520268"/>
          </a:xfrm>
        </p:spPr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C00C30B1-379A-4320-1638-3CBB72B402D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4784874" y="1764685"/>
            <a:ext cx="966194" cy="520268"/>
          </a:xfrm>
        </p:spPr>
        <p:txBody>
          <a:bodyPr/>
          <a:lstStyle/>
          <a:p>
            <a:r>
              <a:rPr lang="en-US" noProof="0" dirty="0"/>
              <a:t>03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73297A7F-2CA4-ED9A-622B-180C40D991E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700328" y="3453960"/>
            <a:ext cx="966194" cy="520268"/>
          </a:xfrm>
        </p:spPr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54" name="Marcador de texto 53">
            <a:extLst>
              <a:ext uri="{FF2B5EF4-FFF2-40B4-BE49-F238E27FC236}">
                <a16:creationId xmlns:a16="http://schemas.microsoft.com/office/drawing/2014/main" id="{41BB45E4-3DF4-6B65-0ED8-7F188F9CF011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784874" y="3449644"/>
            <a:ext cx="966194" cy="520268"/>
          </a:xfrm>
        </p:spPr>
        <p:txBody>
          <a:bodyPr/>
          <a:lstStyle/>
          <a:p>
            <a:r>
              <a:rPr lang="en-US" noProof="0" dirty="0"/>
              <a:t>04</a:t>
            </a:r>
          </a:p>
        </p:txBody>
      </p:sp>
      <p:sp>
        <p:nvSpPr>
          <p:cNvPr id="61" name="Freeform 298">
            <a:extLst>
              <a:ext uri="{FF2B5EF4-FFF2-40B4-BE49-F238E27FC236}">
                <a16:creationId xmlns:a16="http://schemas.microsoft.com/office/drawing/2014/main" id="{2235A267-24CD-76AF-671E-8880B6133121}"/>
              </a:ext>
            </a:extLst>
          </p:cNvPr>
          <p:cNvSpPr>
            <a:spLocks/>
          </p:cNvSpPr>
          <p:nvPr/>
        </p:nvSpPr>
        <p:spPr bwMode="auto">
          <a:xfrm>
            <a:off x="4303679" y="4409158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2" name="Freeform 302">
            <a:extLst>
              <a:ext uri="{FF2B5EF4-FFF2-40B4-BE49-F238E27FC236}">
                <a16:creationId xmlns:a16="http://schemas.microsoft.com/office/drawing/2014/main" id="{642BFBF1-3950-0B62-FB19-1A44657FEFF6}"/>
              </a:ext>
            </a:extLst>
          </p:cNvPr>
          <p:cNvSpPr>
            <a:spLocks/>
          </p:cNvSpPr>
          <p:nvPr/>
        </p:nvSpPr>
        <p:spPr bwMode="auto">
          <a:xfrm>
            <a:off x="8501376" y="10804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3" name="Freeform 157">
            <a:extLst>
              <a:ext uri="{FF2B5EF4-FFF2-40B4-BE49-F238E27FC236}">
                <a16:creationId xmlns:a16="http://schemas.microsoft.com/office/drawing/2014/main" id="{00CECDE6-052D-CEF4-37C3-65218AD3CB08}"/>
              </a:ext>
            </a:extLst>
          </p:cNvPr>
          <p:cNvSpPr>
            <a:spLocks noEditPoints="1"/>
          </p:cNvSpPr>
          <p:nvPr/>
        </p:nvSpPr>
        <p:spPr bwMode="auto">
          <a:xfrm>
            <a:off x="7127193" y="570046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4" name="Freeform 159">
            <a:extLst>
              <a:ext uri="{FF2B5EF4-FFF2-40B4-BE49-F238E27FC236}">
                <a16:creationId xmlns:a16="http://schemas.microsoft.com/office/drawing/2014/main" id="{00D964C2-CB7A-BA3E-5814-75A21DC7B200}"/>
              </a:ext>
            </a:extLst>
          </p:cNvPr>
          <p:cNvSpPr>
            <a:spLocks noEditPoints="1"/>
          </p:cNvSpPr>
          <p:nvPr/>
        </p:nvSpPr>
        <p:spPr bwMode="auto">
          <a:xfrm>
            <a:off x="4267833" y="2733150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5" name="Freeform 310">
            <a:extLst>
              <a:ext uri="{FF2B5EF4-FFF2-40B4-BE49-F238E27FC236}">
                <a16:creationId xmlns:a16="http://schemas.microsoft.com/office/drawing/2014/main" id="{D850CCDF-0EC6-E619-DA25-CE82F13BB7CB}"/>
              </a:ext>
            </a:extLst>
          </p:cNvPr>
          <p:cNvSpPr>
            <a:spLocks noEditPoints="1"/>
          </p:cNvSpPr>
          <p:nvPr/>
        </p:nvSpPr>
        <p:spPr bwMode="auto">
          <a:xfrm>
            <a:off x="2854566" y="1643506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92D3AD5-1BBE-7B29-E641-6632B12C79E8}"/>
              </a:ext>
            </a:extLst>
          </p:cNvPr>
          <p:cNvGrpSpPr/>
          <p:nvPr/>
        </p:nvGrpSpPr>
        <p:grpSpPr>
          <a:xfrm>
            <a:off x="14726" y="4310815"/>
            <a:ext cx="773659" cy="963355"/>
            <a:chOff x="6696077" y="2921001"/>
            <a:chExt cx="330200" cy="411163"/>
          </a:xfrm>
        </p:grpSpPr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AB81B503-3A79-60A8-9FA6-2DAA43497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C94F7530-32F8-342D-6C72-27E90620624C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79" name="Grupo 78">
                <a:extLst>
                  <a:ext uri="{FF2B5EF4-FFF2-40B4-BE49-F238E27FC236}">
                    <a16:creationId xmlns:a16="http://schemas.microsoft.com/office/drawing/2014/main" id="{1E81D17A-8717-4678-6368-D8B605136785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82" name="Freeform 244">
                  <a:extLst>
                    <a:ext uri="{FF2B5EF4-FFF2-40B4-BE49-F238E27FC236}">
                      <a16:creationId xmlns:a16="http://schemas.microsoft.com/office/drawing/2014/main" id="{C84FFBDB-E625-7E2E-21BF-20F56EC08A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83" name="Freeform 246">
                  <a:extLst>
                    <a:ext uri="{FF2B5EF4-FFF2-40B4-BE49-F238E27FC236}">
                      <a16:creationId xmlns:a16="http://schemas.microsoft.com/office/drawing/2014/main" id="{72FAE697-741C-6B72-78D5-0D9119FCA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84" name="Freeform 248">
                  <a:extLst>
                    <a:ext uri="{FF2B5EF4-FFF2-40B4-BE49-F238E27FC236}">
                      <a16:creationId xmlns:a16="http://schemas.microsoft.com/office/drawing/2014/main" id="{67DB2076-1FD5-AC61-9A90-485CB3AE7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80" name="Freeform 249">
                <a:extLst>
                  <a:ext uri="{FF2B5EF4-FFF2-40B4-BE49-F238E27FC236}">
                    <a16:creationId xmlns:a16="http://schemas.microsoft.com/office/drawing/2014/main" id="{A6676432-6CA5-E359-E9AF-94D4B836E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81" name="Freeform 250">
                <a:extLst>
                  <a:ext uri="{FF2B5EF4-FFF2-40B4-BE49-F238E27FC236}">
                    <a16:creationId xmlns:a16="http://schemas.microsoft.com/office/drawing/2014/main" id="{5D484041-0D0C-F5B1-A1EC-8BD857F07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BEF2AE4D-2991-0BBA-C06B-27A6397693F6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6BBE736-8D01-D47F-0916-1A60FCB1A4F8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9E1D80E-9246-E0A2-F5F7-A86EC3E376A6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DCEFA975-EBDB-3CED-4C11-2D44D8656BD9}"/>
              </a:ext>
            </a:extLst>
          </p:cNvPr>
          <p:cNvSpPr>
            <a:spLocks/>
          </p:cNvSpPr>
          <p:nvPr/>
        </p:nvSpPr>
        <p:spPr bwMode="auto">
          <a:xfrm>
            <a:off x="5727337" y="-12447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 animBg="1"/>
      <p:bldP spid="74" grpId="0" animBg="1"/>
      <p:bldP spid="77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784C-FD90-70BA-A38D-AB3C73B6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DE6CFD-2FF6-16E1-7D50-26E058861C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009C0DF2-465C-526A-58D3-193285712AF6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5513C053-CE49-564F-169B-98F4C5E80674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9FDF756C-23A6-811D-BA2F-7F04A702E57D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AEE821F-29FD-C66B-FD7F-69E57CE20D01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5656602-1B6B-2A45-7464-095BC45FADB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168F309-EE42-6CA9-3D2D-E8D8F7CC93D5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DB906E-4B03-EED3-EFFC-A479F008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9690" r="50826"/>
          <a:stretch/>
        </p:blipFill>
        <p:spPr>
          <a:xfrm>
            <a:off x="3319664" y="869565"/>
            <a:ext cx="5346201" cy="3590319"/>
          </a:xfrm>
          <a:prstGeom prst="rect">
            <a:avLst/>
          </a:prstGeom>
        </p:spPr>
      </p:pic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8270AA0F-BE65-D6D0-CFD1-CA96AB4A4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06430"/>
            <a:ext cx="5468628" cy="3470868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Top 10 active users: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lost_dog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webwoke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tweetpet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sallytheShizzle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violetsCRUK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mcraddictal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Tstanick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what_bug_u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Karen230683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DarkPiano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4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BA60-4620-0461-BDCE-F00C03DB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ED15F4-B0E4-CACB-BB09-D50E83BE523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EE491BE0-7301-256B-1C2A-FC28A4E874D5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BE068610-0D37-91AF-F9A7-DD7DFB730DB8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F866A603-4FA5-0A2B-91A9-1AF898E9D6F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434C710F-C845-954D-00C7-8F4F83E7760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5F24C89-BC66-A1B3-B5DB-8D639E0473D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44989B2-EC26-B81E-9F09-76D00D29A29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EEB363A2-5E92-9EA9-8378-E2A263FB6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06430"/>
            <a:ext cx="5468628" cy="3470868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Top 10 user mentions: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@mileycyrus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@tommcfly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@ddlovato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@jonasbrother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@davidarchie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@donnieahlberg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@jonathanrknight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@jordanknight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@mitchelmusso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@taylorswift13</a:t>
            </a:r>
          </a:p>
          <a:p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28DD47-95F7-5C88-4DC1-ABF8D4DD0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24" t="8524"/>
          <a:stretch/>
        </p:blipFill>
        <p:spPr>
          <a:xfrm>
            <a:off x="3327244" y="906430"/>
            <a:ext cx="5203343" cy="34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42FE-4EE9-78F9-C2DD-0B696C2E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CD0DC9-6742-5EB8-98B4-486AF711C0C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02F51BF2-18EC-137C-29FA-F6216B1FA9B2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528D8CCB-6566-5B69-B823-ADC8416682C0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77FCAFA8-5399-5DC1-2572-70CD421859BB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975E153-CE02-2BD1-DA62-1548B7357481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519807E-7E0B-3326-F73C-B2006F61C18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6816F2C2-F473-A73B-D33C-845DCFD103E2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28-B36C-BEE8-914C-30BBB16F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467"/>
          <a:stretch/>
        </p:blipFill>
        <p:spPr>
          <a:xfrm>
            <a:off x="4029273" y="1086262"/>
            <a:ext cx="4658326" cy="3132170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03C221A5-0E94-DE71-8363-8625B057D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06430"/>
            <a:ext cx="3475186" cy="3470868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Top 10 Hashtags: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#followfriday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#fb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#sqaurespace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#iranelection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#seb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#musicmonday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#fail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#2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6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2AC6-3B2C-0DCB-E55C-D2FD8D82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D75DED-DCDA-DC7C-3A55-E4C2331367E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311F7B1B-60AC-72D2-B984-F9FC6C467B9C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92DB8A28-8C35-C106-8532-CB72B4E21783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4D345ECD-A915-3E60-C4D1-AED841324407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51F0CA94-CE06-FDA5-B4AA-99301A04A5D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44B5DB9-A55B-055B-9566-AF0C9BC076C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C0157CC-9CF6-EF5B-6D7C-4F47C1C64CF9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F1CC9-221E-A02B-65C3-1480C162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148"/>
          <a:stretch/>
        </p:blipFill>
        <p:spPr>
          <a:xfrm>
            <a:off x="4028131" y="1292353"/>
            <a:ext cx="4748224" cy="2865120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A7AE6FD-E039-34C7-BC7D-1CCE215A6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06430"/>
            <a:ext cx="3642320" cy="3470868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Top 10 Shared URLs: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www.tweetradder.com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http://tweet.sg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www.tweeterfollow.com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www…..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www.iamsoannoyed.com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ww..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http://www.4officeautomation.com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http://tr.im/ivbu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http://tinyurl.com/ry9wap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http://twitpic.com/6q1om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30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697FC-6D81-741C-30DA-6A2524BA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D382FD-970C-B96E-6AB9-2F61AFBF96C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2D2C083F-D0CC-E679-4F53-570BFA205C6A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39351C96-C4E7-F594-1D30-8486EA43D2C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FBF895FD-1CE0-D1A1-491B-F65DBAD407D8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ACE57C2-6AF7-140A-FE61-DBC65EC718D0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7787466-5B2C-A0A2-1D2C-355FB1E9595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108548-D138-252F-17B4-01B655F8DAFD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AB188-E992-526A-0D45-50FFA31F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84" y="1068141"/>
            <a:ext cx="4549583" cy="3260018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BD5FE40-4EE2-FD90-BD88-70CA3792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06430"/>
            <a:ext cx="3642320" cy="3470868"/>
          </a:xfrm>
        </p:spPr>
        <p:txBody>
          <a:bodyPr>
            <a:normAutofit/>
          </a:bodyPr>
          <a:lstStyle/>
          <a:p>
            <a:r>
              <a:rPr lang="en-US" sz="1600" b="1" dirty="0"/>
              <a:t>The hashtag with the highest frequency is: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33578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91F79-A5AD-4463-3454-4E739A3F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9D15EE-C4B2-9385-5138-102E44447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634292"/>
            <a:ext cx="5468628" cy="274300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Histogram (Distribution).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Bar plot or Count plot.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Word cloud for positive.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Word cloud for negative.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Boxplot.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D0C8A5-2265-8F3F-1356-FFD608E68B5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DATA VISUALIZATION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D5ED544-7792-F725-63CD-EB822725A9D5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9873EEF8-97B9-0778-BA28-98E06705C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BDE3F156-563E-FBD9-196A-2F35A5FF0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1CEA009-33A9-FD72-AF8F-C5AF8917EA83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544A688E-B33A-F0F0-3B09-12A1CD8E6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B581240A-ABB2-EA9D-2BCD-8B6164F59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5E0C179E-63A2-3603-86E4-C0E9A19494CA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C7B018B4-B2B7-0065-A420-1AD6AC94D4B2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244193D4-C65B-6CD3-19B5-134D250C0259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04792892-C1E9-4847-5E97-61992A3B5239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6546D444-3E79-B6D5-944C-3BDA66EC9224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962E2EFD-0913-6A59-36CC-59EDE1229594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8404F5E-CC85-2106-CF8C-19A5FF08ECF1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4DB91804-B819-EFFC-B423-74C6412C9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B2819EC-F38B-E2B4-54ED-5DC4B555072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24C0B35E-EBBD-C142-B29D-968A389C6A3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CE784860-C891-4CAA-63AE-93C97AAEAD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014C40E2-ECBE-CC91-D3DB-482C44DF2E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1D54D518-F16B-0062-D7A2-B1EE8C49C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46D69AA3-BA61-C6C1-9678-644FB3BAF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CDB606E0-B319-A002-F4CD-423246F76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14AFF46F-298D-BEA2-F698-DEFEC064DA8F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F68AE2D6-F870-2469-2919-F927866A4925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0DBE368-957A-DAE3-B9AC-E78C2A95AC0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8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4395-7FA0-2663-5285-8EF1AFF22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938AB5-8D46-C070-2E33-60A2015DE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230599"/>
            <a:ext cx="5468628" cy="31467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analysis: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50" dirty="0"/>
              <a:t>Words.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50" dirty="0"/>
              <a:t>Bigram.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visualization: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50" dirty="0"/>
              <a:t>Words.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250" dirty="0"/>
              <a:t>Bigram.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AD9C98-450C-9A05-E143-32C24790804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DATA PREPROCESSING CONT.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79C3CC5-C8C8-1C57-58CF-5BFB0001376F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D8E576D6-6918-C24A-28F7-DA0E03024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4651CCC4-2EDA-4CC2-17C8-BA50629E0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69FABAFB-F630-9F46-84BE-897EF855F863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3E1383E6-27EF-5F02-AF49-A4F2180F8B1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E669EAF4-FC63-32CF-8CC2-5567E197C2BC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AE6C6BE4-4342-B76D-52C8-0277CE45CECE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EEDE7809-6260-FF9C-3C5C-9CE561B4E70C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CCA50391-961E-3889-271F-4D042C2B55DD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861E21B2-A0F0-3612-7F7D-C253E763F4E4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9ABA211F-B104-9AD4-3A25-37014DD83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DBFF5319-0B27-3723-E5DF-979FB09ADC28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55F49416-2827-13F8-B0CB-7EDCBB9D8243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9E92DC9B-F5FC-D627-5F1C-88CF58B05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1C616169-C3EA-B0CE-62E7-DDEAB6060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F221C217-7F8B-7B94-AC8F-0CF45A0AD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ABA0AFFB-713F-159C-6C29-FC864F296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D392F924-F794-7F29-E1ED-E428E902E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79416C9B-6AC9-538E-C0B0-98FD75ED0623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4F3EB3EA-283E-915A-0DB1-406F9CAA6C4E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2E92479-A012-BDC4-6A80-959AFA170C62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4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80FD-9C07-1FB1-07E0-ED7CA92E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EB3860-C91C-5697-A2DF-895FB9353D8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WORD CLOUD FOR +IVE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E46049F2-3416-511B-3285-100B84A14FEA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41847B2-331B-6B33-C69C-3BC3C211260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DF717344-BCF7-A071-56A1-9A346BD59DAA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4F1E8CA5-C8D6-DC7D-28DA-CCA466853737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949A7698-C7DD-5A24-C927-D483199044A7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465BF3EF-9FA0-F97F-FCA7-2A65E04F6017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7F41739-DDEA-BA8E-C450-74269DC76076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BBA3D21-DA9C-9848-FBD1-0D1FA584A6D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79715F2F-6E30-774D-CA32-79030FAF70D7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905DB6-E23A-8033-F20F-DD10D6DB5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8877" r="604" b="1150"/>
          <a:stretch/>
        </p:blipFill>
        <p:spPr>
          <a:xfrm>
            <a:off x="1404478" y="949050"/>
            <a:ext cx="6335044" cy="32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845AB-9D1C-096D-F9A6-5C82D8F8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9DAD8C-78CC-A986-1EA4-CCB911DE12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WORD CLOUD FOR </a:t>
            </a:r>
            <a:r>
              <a:rPr lang="en-US" sz="3200" dirty="0"/>
              <a:t>-</a:t>
            </a:r>
            <a:r>
              <a:rPr lang="en-US" sz="3200" noProof="0" dirty="0"/>
              <a:t>IVE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7BA06676-1DC0-AD4A-1929-1AD9B8AC0338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6BFF2E94-18BB-FF83-2A39-F061146E739C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68C005D3-A5C9-BBD1-8B7E-CA8A5C244AB0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A8C43DD2-B1ED-CA4A-0570-50DA5769A645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8A455BB2-9E78-64BB-3EE0-3C77C656B0D9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023CB882-410F-AB5F-C1E4-79A07C04160F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DDFF65A-6C28-2C62-D6DD-AC3185D7C3AF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F860D1F-C133-D1E9-C148-DA23A29CD166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27C8CA3-A09E-A629-351A-B65D39C18811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AAC530-DEC9-096B-3D38-E5C05497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t="9674" r="1069" b="1459"/>
          <a:stretch/>
        </p:blipFill>
        <p:spPr>
          <a:xfrm>
            <a:off x="1434289" y="925227"/>
            <a:ext cx="6260544" cy="32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D681-56F4-96FE-317F-61D2A4D4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58FF62-176F-8CAD-3A0E-92C5E4560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230599"/>
            <a:ext cx="2703997" cy="31467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/>
              <a:t>Top 50 positive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/>
              <a:t>The most positive frequent words are: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Good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-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Thanks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Lol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Day</a:t>
            </a:r>
          </a:p>
          <a:p>
            <a:pPr marL="628650" lvl="1" indent="-285750">
              <a:buFont typeface="+mj-lt"/>
              <a:buAutoNum type="arabicPeriod"/>
            </a:pPr>
            <a:endParaRPr lang="en-US" sz="9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EBE0CF-7081-24E8-67F8-7EC3CB61CAB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DATA PREPROCESSING CONT.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F3D8E9C8-0B68-CBBF-BEBC-AC81DD890EA3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9395F071-318A-7ED4-156F-CC8DC8FDB852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6D2133DD-DDC8-B87F-F20D-A00CDAE88C5C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CBF5147D-9B31-4BA1-1CCB-B7845947152A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535EB55F-0AED-EBE2-26C2-C215BF3C9009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D426C140-B818-70B8-2ECA-7766EC21E004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09C07CEC-DC6C-AA9C-C64A-768CF4B74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B1AFF63D-7E3F-DA5A-DCDB-1991AE47ECEC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E81E1EC0-4DE5-396B-E104-8E951A983C49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2A8B5F3D-B9E1-628F-575B-1431C355B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8A3DA3F4-5D60-084D-F1AD-9EF7D396E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1921E43C-11ED-5408-313E-FDC45EF20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70265289-1126-1230-6792-93913F916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0ACC9B65-71BA-6089-72D1-A1C2FCBD7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D05C50C5-A746-5DFD-3A2A-E191D0C3F05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400A83CC-AE5C-8888-D8D1-0CB5DC5BFC3E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071D167-77C8-63DA-20AC-3A347051A9ED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6" name="Picture 5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3306EC70-F026-EBE6-B425-50041739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t="2254" r="694" b="2430"/>
          <a:stretch/>
        </p:blipFill>
        <p:spPr>
          <a:xfrm>
            <a:off x="3315043" y="1230599"/>
            <a:ext cx="5368669" cy="28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93C81-FBE8-02A7-BA8A-0D33D419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186">
            <a:extLst>
              <a:ext uri="{FF2B5EF4-FFF2-40B4-BE49-F238E27FC236}">
                <a16:creationId xmlns:a16="http://schemas.microsoft.com/office/drawing/2014/main" id="{15B1C167-4C64-B4A3-8C49-87569D44AA86}"/>
              </a:ext>
            </a:extLst>
          </p:cNvPr>
          <p:cNvSpPr>
            <a:spLocks/>
          </p:cNvSpPr>
          <p:nvPr/>
        </p:nvSpPr>
        <p:spPr bwMode="auto">
          <a:xfrm>
            <a:off x="4817173" y="1508757"/>
            <a:ext cx="824232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80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71" name="Freeform 186">
            <a:extLst>
              <a:ext uri="{FF2B5EF4-FFF2-40B4-BE49-F238E27FC236}">
                <a16:creationId xmlns:a16="http://schemas.microsoft.com/office/drawing/2014/main" id="{AEB0F6E8-7EFD-71EC-89F2-CFF45E2DA696}"/>
              </a:ext>
            </a:extLst>
          </p:cNvPr>
          <p:cNvSpPr>
            <a:spLocks/>
          </p:cNvSpPr>
          <p:nvPr/>
        </p:nvSpPr>
        <p:spPr bwMode="auto">
          <a:xfrm>
            <a:off x="4826038" y="3137275"/>
            <a:ext cx="824232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80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77" name="Freeform 186">
            <a:extLst>
              <a:ext uri="{FF2B5EF4-FFF2-40B4-BE49-F238E27FC236}">
                <a16:creationId xmlns:a16="http://schemas.microsoft.com/office/drawing/2014/main" id="{1509E64E-22B0-4B99-954C-ECE4D54A2763}"/>
              </a:ext>
            </a:extLst>
          </p:cNvPr>
          <p:cNvSpPr>
            <a:spLocks/>
          </p:cNvSpPr>
          <p:nvPr/>
        </p:nvSpPr>
        <p:spPr bwMode="auto">
          <a:xfrm>
            <a:off x="601643" y="1508757"/>
            <a:ext cx="818424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44000" rIns="144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latin typeface="+mj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F29FA0-E518-BC73-4588-4BD9AD00BC1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66193" y="1580920"/>
            <a:ext cx="2289908" cy="680809"/>
          </a:xfrm>
        </p:spPr>
        <p:txBody>
          <a:bodyPr/>
          <a:lstStyle/>
          <a:p>
            <a:r>
              <a:rPr lang="en-US" noProof="0" dirty="0"/>
              <a:t>ARTIFICAL INTELLIGENCE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09D8ED-A51F-AB86-8F14-4E75455A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1600"/>
            <a:ext cx="7696200" cy="367298"/>
          </a:xfrm>
        </p:spPr>
        <p:txBody>
          <a:bodyPr/>
          <a:lstStyle/>
          <a:p>
            <a:r>
              <a:rPr lang="en-US" noProof="0" dirty="0"/>
              <a:t>OUTLINE CONT.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0BD54FE-894C-B340-AED0-2D0591AE91B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770608" y="3437196"/>
            <a:ext cx="2791794" cy="367298"/>
          </a:xfrm>
        </p:spPr>
        <p:txBody>
          <a:bodyPr/>
          <a:lstStyle/>
          <a:p>
            <a:r>
              <a:rPr lang="en-US" noProof="0" dirty="0"/>
              <a:t>DEPLOYMENT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BD144F-3D03-B42E-5CDB-EC7F8068FB1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530246" y="1601893"/>
            <a:ext cx="3164027" cy="638862"/>
          </a:xfrm>
        </p:spPr>
        <p:txBody>
          <a:bodyPr/>
          <a:lstStyle/>
          <a:p>
            <a:r>
              <a:rPr lang="en-US" noProof="0" dirty="0"/>
              <a:t>DATA PREPROCSSING</a:t>
            </a: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E9AC3C4B-701B-7DC6-591E-D66F19E206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737605" y="1697690"/>
            <a:ext cx="966194" cy="520268"/>
          </a:xfrm>
        </p:spPr>
        <p:txBody>
          <a:bodyPr/>
          <a:lstStyle/>
          <a:p>
            <a:r>
              <a:rPr lang="en-US" noProof="0" dirty="0"/>
              <a:t>07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14019807-FAD0-E0E3-6266-1D0A43B988C8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751293" y="3360711"/>
            <a:ext cx="966194" cy="520268"/>
          </a:xfrm>
        </p:spPr>
        <p:txBody>
          <a:bodyPr/>
          <a:lstStyle/>
          <a:p>
            <a:r>
              <a:rPr lang="en-US" noProof="0" dirty="0"/>
              <a:t>08</a:t>
            </a:r>
          </a:p>
        </p:txBody>
      </p:sp>
      <p:sp>
        <p:nvSpPr>
          <p:cNvPr id="54" name="Marcador de texto 53">
            <a:extLst>
              <a:ext uri="{FF2B5EF4-FFF2-40B4-BE49-F238E27FC236}">
                <a16:creationId xmlns:a16="http://schemas.microsoft.com/office/drawing/2014/main" id="{6DEF6AD0-7F55-04B1-43B4-BEA0B9957FF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20720" y="1720487"/>
            <a:ext cx="966194" cy="520268"/>
          </a:xfrm>
        </p:spPr>
        <p:txBody>
          <a:bodyPr/>
          <a:lstStyle/>
          <a:p>
            <a:r>
              <a:rPr lang="en-US" noProof="0" dirty="0"/>
              <a:t>05</a:t>
            </a:r>
          </a:p>
        </p:txBody>
      </p:sp>
      <p:sp>
        <p:nvSpPr>
          <p:cNvPr id="61" name="Freeform 298">
            <a:extLst>
              <a:ext uri="{FF2B5EF4-FFF2-40B4-BE49-F238E27FC236}">
                <a16:creationId xmlns:a16="http://schemas.microsoft.com/office/drawing/2014/main" id="{A1CEC22D-FE08-C91E-EEE6-14582B6AED38}"/>
              </a:ext>
            </a:extLst>
          </p:cNvPr>
          <p:cNvSpPr>
            <a:spLocks/>
          </p:cNvSpPr>
          <p:nvPr/>
        </p:nvSpPr>
        <p:spPr bwMode="auto">
          <a:xfrm>
            <a:off x="4303679" y="4409158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2" name="Freeform 302">
            <a:extLst>
              <a:ext uri="{FF2B5EF4-FFF2-40B4-BE49-F238E27FC236}">
                <a16:creationId xmlns:a16="http://schemas.microsoft.com/office/drawing/2014/main" id="{8493925C-CB86-37D0-DB41-49B580C8797F}"/>
              </a:ext>
            </a:extLst>
          </p:cNvPr>
          <p:cNvSpPr>
            <a:spLocks/>
          </p:cNvSpPr>
          <p:nvPr/>
        </p:nvSpPr>
        <p:spPr bwMode="auto">
          <a:xfrm>
            <a:off x="8501376" y="10804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3" name="Freeform 157">
            <a:extLst>
              <a:ext uri="{FF2B5EF4-FFF2-40B4-BE49-F238E27FC236}">
                <a16:creationId xmlns:a16="http://schemas.microsoft.com/office/drawing/2014/main" id="{818E1C9F-7FA8-B717-428E-E41608184F85}"/>
              </a:ext>
            </a:extLst>
          </p:cNvPr>
          <p:cNvSpPr>
            <a:spLocks noEditPoints="1"/>
          </p:cNvSpPr>
          <p:nvPr/>
        </p:nvSpPr>
        <p:spPr bwMode="auto">
          <a:xfrm>
            <a:off x="7127193" y="570046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4" name="Freeform 159">
            <a:extLst>
              <a:ext uri="{FF2B5EF4-FFF2-40B4-BE49-F238E27FC236}">
                <a16:creationId xmlns:a16="http://schemas.microsoft.com/office/drawing/2014/main" id="{913229DF-A833-1CFB-FA54-21E748DB51FA}"/>
              </a:ext>
            </a:extLst>
          </p:cNvPr>
          <p:cNvSpPr>
            <a:spLocks noEditPoints="1"/>
          </p:cNvSpPr>
          <p:nvPr/>
        </p:nvSpPr>
        <p:spPr bwMode="auto">
          <a:xfrm>
            <a:off x="4267833" y="2733150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5" name="Freeform 310">
            <a:extLst>
              <a:ext uri="{FF2B5EF4-FFF2-40B4-BE49-F238E27FC236}">
                <a16:creationId xmlns:a16="http://schemas.microsoft.com/office/drawing/2014/main" id="{605BE0BC-0D95-713C-0D5F-1E363C67A838}"/>
              </a:ext>
            </a:extLst>
          </p:cNvPr>
          <p:cNvSpPr>
            <a:spLocks noEditPoints="1"/>
          </p:cNvSpPr>
          <p:nvPr/>
        </p:nvSpPr>
        <p:spPr bwMode="auto">
          <a:xfrm>
            <a:off x="2885065" y="1050771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530BB86-AB92-381A-E41F-8F78DAD7E8D8}"/>
              </a:ext>
            </a:extLst>
          </p:cNvPr>
          <p:cNvGrpSpPr/>
          <p:nvPr/>
        </p:nvGrpSpPr>
        <p:grpSpPr>
          <a:xfrm>
            <a:off x="14726" y="4310815"/>
            <a:ext cx="773659" cy="963355"/>
            <a:chOff x="6696077" y="2921001"/>
            <a:chExt cx="330200" cy="411163"/>
          </a:xfrm>
        </p:grpSpPr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D5DDCE23-1705-9BC3-4C98-5F85A864A2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8EA65FC0-8C41-2407-834F-0C4BB46E4654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79" name="Grupo 78">
                <a:extLst>
                  <a:ext uri="{FF2B5EF4-FFF2-40B4-BE49-F238E27FC236}">
                    <a16:creationId xmlns:a16="http://schemas.microsoft.com/office/drawing/2014/main" id="{F0A6B88D-CC8C-C72B-A1C7-157B65876FC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82" name="Freeform 244">
                  <a:extLst>
                    <a:ext uri="{FF2B5EF4-FFF2-40B4-BE49-F238E27FC236}">
                      <a16:creationId xmlns:a16="http://schemas.microsoft.com/office/drawing/2014/main" id="{89768D6F-B505-058F-E3C2-11076F433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83" name="Freeform 246">
                  <a:extLst>
                    <a:ext uri="{FF2B5EF4-FFF2-40B4-BE49-F238E27FC236}">
                      <a16:creationId xmlns:a16="http://schemas.microsoft.com/office/drawing/2014/main" id="{46CEFDA6-827B-5177-9618-B241E8D7F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84" name="Freeform 248">
                  <a:extLst>
                    <a:ext uri="{FF2B5EF4-FFF2-40B4-BE49-F238E27FC236}">
                      <a16:creationId xmlns:a16="http://schemas.microsoft.com/office/drawing/2014/main" id="{F3386FD1-B817-7807-14BF-39C79B7CF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80" name="Freeform 249">
                <a:extLst>
                  <a:ext uri="{FF2B5EF4-FFF2-40B4-BE49-F238E27FC236}">
                    <a16:creationId xmlns:a16="http://schemas.microsoft.com/office/drawing/2014/main" id="{97BCC067-D3A2-5A70-3DE5-F0606B777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81" name="Freeform 250">
                <a:extLst>
                  <a:ext uri="{FF2B5EF4-FFF2-40B4-BE49-F238E27FC236}">
                    <a16:creationId xmlns:a16="http://schemas.microsoft.com/office/drawing/2014/main" id="{26B2F6BB-9D66-10C8-F08C-6CBE6158C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968A2331-0437-EF86-6BC9-E8BC15B89468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D1B588B-2B04-454A-D1B7-3BAC73645646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D2F688D-E7D0-0C8F-3E24-239CB00B3EEE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016F806D-B6E2-051A-8557-AE08BDE1B4B8}"/>
              </a:ext>
            </a:extLst>
          </p:cNvPr>
          <p:cNvSpPr>
            <a:spLocks/>
          </p:cNvSpPr>
          <p:nvPr/>
        </p:nvSpPr>
        <p:spPr bwMode="auto">
          <a:xfrm>
            <a:off x="5727337" y="-124477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0" name="Freeform 186">
            <a:extLst>
              <a:ext uri="{FF2B5EF4-FFF2-40B4-BE49-F238E27FC236}">
                <a16:creationId xmlns:a16="http://schemas.microsoft.com/office/drawing/2014/main" id="{A5B7E00C-251E-AD1D-30D3-AC016B176C40}"/>
              </a:ext>
            </a:extLst>
          </p:cNvPr>
          <p:cNvSpPr>
            <a:spLocks/>
          </p:cNvSpPr>
          <p:nvPr/>
        </p:nvSpPr>
        <p:spPr bwMode="auto">
          <a:xfrm>
            <a:off x="591446" y="3137275"/>
            <a:ext cx="818424" cy="825135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144000" rIns="144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b="1" noProof="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341D69F9-7541-36A7-677F-F7C23A5BF39D}"/>
              </a:ext>
            </a:extLst>
          </p:cNvPr>
          <p:cNvSpPr txBox="1">
            <a:spLocks/>
          </p:cNvSpPr>
          <p:nvPr/>
        </p:nvSpPr>
        <p:spPr>
          <a:xfrm>
            <a:off x="1495615" y="3417501"/>
            <a:ext cx="3164027" cy="401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DATA ANALYSIS</a:t>
            </a:r>
          </a:p>
        </p:txBody>
      </p:sp>
      <p:sp>
        <p:nvSpPr>
          <p:cNvPr id="23" name="Marcador de texto 53">
            <a:extLst>
              <a:ext uri="{FF2B5EF4-FFF2-40B4-BE49-F238E27FC236}">
                <a16:creationId xmlns:a16="http://schemas.microsoft.com/office/drawing/2014/main" id="{AE28592A-5C21-A4E2-336C-BE90C52B197C}"/>
              </a:ext>
            </a:extLst>
          </p:cNvPr>
          <p:cNvSpPr txBox="1">
            <a:spLocks/>
          </p:cNvSpPr>
          <p:nvPr/>
        </p:nvSpPr>
        <p:spPr>
          <a:xfrm>
            <a:off x="505700" y="3358028"/>
            <a:ext cx="966194" cy="5202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3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7754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 animBg="1"/>
      <p:bldP spid="77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2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9D4D3-D326-ECAD-A503-35B4B3679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ADBDE7-9AB2-32F0-F994-03624051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230599"/>
            <a:ext cx="2844468" cy="31467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/>
              <a:t>Top 50 negative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/>
              <a:t>The most negative frequent words are: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work.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go.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get.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 err="1"/>
              <a:t>Im</a:t>
            </a:r>
            <a:r>
              <a:rPr lang="en-US" sz="900" dirty="0"/>
              <a:t>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900" dirty="0"/>
              <a:t>today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38FCAA-697F-9D76-3047-6790AE61686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320728" cy="723354"/>
          </a:xfrm>
        </p:spPr>
        <p:txBody>
          <a:bodyPr/>
          <a:lstStyle/>
          <a:p>
            <a:r>
              <a:rPr lang="en-US" sz="3200" noProof="0" dirty="0"/>
              <a:t>DATA PREPROCESSING CONT.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3B3DA9DC-7C7F-EACF-28D9-6D9B98FB14E9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6F96D8D7-89CA-365A-2A48-182898C259BC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C729A77D-2D04-39F7-787C-60321CD2F27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4EB262AA-DEDD-B841-294D-0EAC662625DD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0702D015-42E5-9EA3-9831-D0CA1A262C36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11BE5DF4-9BA5-91E2-E2BB-860CAC73E53C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91100BA-3C3E-6CD6-3789-6CABCD75888F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C4A1AFB6-09A0-ED1F-B089-E8CB6B74D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52B97C85-5B6C-915A-1687-309DF26BB5F8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D9B4CA74-88C7-1F64-4ECB-D441EC522879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46C435DF-6266-3087-E136-70A4221E84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FA843D1F-87BB-348F-5DA5-1C7CA75B0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464B4588-20B4-5849-5BAD-F496A5A1B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6A578A46-F32C-532D-BD1E-423EB22BE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24BE0633-3601-9E8F-EE57-2C83242D5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5F87D9D-C3AC-A907-EE18-EB15113E050C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ED5E0E7-1764-C51B-F25E-02C827A83732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423D6AD4-4595-C6B5-CFFC-7DE2C200C565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584A8902-0B42-6D26-893F-31ECC762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2692" r="991" b="2495"/>
          <a:stretch/>
        </p:blipFill>
        <p:spPr>
          <a:xfrm>
            <a:off x="3168625" y="1134509"/>
            <a:ext cx="5606518" cy="29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7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49A7-3230-020D-EC04-E11364DE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206B6F1D-81B5-D8F2-2FEE-7C6134E40959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09BFD3-EDBD-19E1-F63A-4468353E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5" y="1595350"/>
            <a:ext cx="4804336" cy="1952799"/>
          </a:xfrm>
        </p:spPr>
        <p:txBody>
          <a:bodyPr/>
          <a:lstStyle/>
          <a:p>
            <a:r>
              <a:rPr lang="en-US" dirty="0"/>
              <a:t>ARTIFICIAL INTELLIGENCE MODELS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3BC1214E-95DE-6644-ABEC-C533CAA4E600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07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614A43EF-C6A3-3979-85E5-ED145D36B896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543FC947-B3B0-7B8E-E066-0178D235B5CA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711166E0-3946-3660-770C-7C1A4EF3A9E3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97B00017-DB17-1AA3-DDAF-8C313157FA18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228C70F3-1D65-9698-D23D-4B160E51E81A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99B78251-888C-62FF-432F-89254959C9ED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2B526034-77F3-CBCC-21CE-F36E74537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7A5FBF13-E67C-07F6-C9CE-8C379C2F6DA1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8B0BF1D0-E54E-86D4-F7AD-28C298B2CAC1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C837958A-2B3F-1003-4568-1736E3243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B89495E2-6D33-BD80-5866-25D5FB6F1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E25FB4F8-5F55-08FF-86A3-402F9297F6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AEF1D50B-7D52-5AED-4422-2DA5DA6D4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9E1FEDB9-40B0-BDC1-E463-E38E4E3AE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5D3A38ED-2A37-CD37-65B6-AA8BB060A681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D7AC81B-9416-03C1-3E52-4A3637EFBE68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25AA5913-09F9-D348-CA5C-F2113F79D81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C777494D-8644-0A2F-DEF0-4EBDFADC5D01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AA72E0BC-F349-D8CE-1ADC-1F7C2756929B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6A7CC391-AFFC-E5F8-F570-9003F81C6971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41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63256-DCAA-FC97-67E9-578E205B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E8618E-CF34-2861-4BD6-E4393E0A2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634292"/>
            <a:ext cx="5468628" cy="2743006"/>
          </a:xfrm>
        </p:spPr>
        <p:txBody>
          <a:bodyPr/>
          <a:lstStyle/>
          <a:p>
            <a:r>
              <a:rPr lang="en-US" b="1" dirty="0"/>
              <a:t>This was our first time working on NLP models that’s why we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Random Forest (Classical Machine Learning Model).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LightGBM (Classical Machine Learning Model).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FastText (</a:t>
            </a:r>
            <a:r>
              <a:rPr lang="en-US" dirty="0" err="1"/>
              <a:t>Hypermodel</a:t>
            </a:r>
            <a:r>
              <a:rPr lang="en-US" dirty="0"/>
              <a:t> “Classical &amp; Deep Learning Model”).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LSTM (RNN “Deep Learning”).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Distilbert (Transformer based deep learning).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848432-AB9D-AC8D-C8E5-5189BF0BE17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NOTE !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58DF25C-281A-C45A-3650-E2EE12894315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C9B8BA2C-06C6-6D76-1363-FE5A1B79AC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810F294B-7FDA-1835-FC2E-9FFEE4196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A782C73-D1C4-B8D3-9D35-718C1FB9CB76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3AC13637-8581-7074-5550-5A133A61A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335606A7-FA4E-9553-6C29-A2C8F0354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CB3E0D9A-E3DA-A6A0-3F04-9E314A21A3CD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E8CF7C67-3D81-347A-E5D7-80AF6640799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72404343-5404-5D5B-3F11-B8D3655A04CC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BF04837F-FA6E-1459-91BF-E4F37BC30ABF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52BEA1A3-BCEA-28E3-0DA5-46547B359C72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D135281D-1ED8-FDD0-3B25-3E5B56D50F6D}"/>
              </a:ext>
            </a:extLst>
          </p:cNvPr>
          <p:cNvSpPr>
            <a:spLocks noEditPoints="1"/>
          </p:cNvSpPr>
          <p:nvPr/>
        </p:nvSpPr>
        <p:spPr bwMode="auto">
          <a:xfrm>
            <a:off x="2342656" y="1352957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C78E6E26-6299-C1B9-EB1D-4434A70BD792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A585B7D-3765-7FFD-13FB-782833932512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F0AE77CA-CEDE-45C1-A7DE-7D955EC46B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437A2CA-B3B7-1EC0-70B7-7BC64E73C1FF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A5CC586-31AE-964B-6E58-E13E5186F495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949927D2-6479-83BD-72DE-1F8B33D1D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1F49805E-C17A-97B9-185A-F76185C585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E14AB1AE-13C1-4D7C-5520-A64409FBED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00F47888-AE85-360C-C9CB-367606D0C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7515C974-7FC2-DD7D-4C85-5CDAF221B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40027128-63BD-3FC6-6330-88BD9C7DBC37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8907F8D-6AE1-4986-C507-DA4C97E6227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499C758-C464-0986-A9BE-E067720C3997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B9E86-7E76-C340-6BC3-6322F2524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F42AD9-C43D-86CA-83A4-61A78F837A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5855580" cy="723354"/>
          </a:xfrm>
        </p:spPr>
        <p:txBody>
          <a:bodyPr/>
          <a:lstStyle/>
          <a:p>
            <a:r>
              <a:rPr lang="en-US" sz="3200" dirty="0"/>
              <a:t>Performance Comparison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D5DDC7F-BD31-18C8-F7F1-6D5DD5F92A24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62DA3ACF-495B-45AA-A7B1-376C61F54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98617704-FA7B-1F57-85F3-4810575FA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66002DE-851F-26AD-8EC1-2DEAA598A917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4AD4556D-51FF-0150-67AD-598188EE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D8A15EBD-FDA4-5655-5CA1-C53091AB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D1B14DD2-03E7-2ECA-0B29-59FDA69A44EA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A2D4201C-520E-48B4-06CB-53CABDE43C9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A70A621E-1E87-3968-FB4F-E9AEECDB1782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5D895F40-69FA-B164-CEA6-D5C4B86E7245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D7B6340A-EC6A-26AA-8F39-1BAC42E6647C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902BE8D6-6C73-5120-6C1C-9A42C5D8A21B}"/>
              </a:ext>
            </a:extLst>
          </p:cNvPr>
          <p:cNvSpPr>
            <a:spLocks noEditPoints="1"/>
          </p:cNvSpPr>
          <p:nvPr/>
        </p:nvSpPr>
        <p:spPr bwMode="auto">
          <a:xfrm>
            <a:off x="2342656" y="1352957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78E17AA5-91E1-20E1-2AB3-6AB61298953D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B6B6EA2-7C99-118F-EBAD-DEC5E74DBAB4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3221ADD3-5997-C199-A15A-CF5E566D7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B7DB41E-5D1C-F832-51EB-85DC0D44722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646BB506-9633-8B9E-CD02-B1FB5F59016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CEEF3BC9-B364-AA11-2AFE-2E76B1F4EB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39E6DB1E-37D6-044A-4600-77C7E4798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F7C125BD-45E2-EFF4-2C6D-F353A20BF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2B353165-3596-23D7-06B9-8FD71329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8000AC2C-BF25-8BEC-B307-17D0070BC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D33AFF47-2930-9FCB-AD2C-2A19E7E2FD0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CB7997B6-EFBA-3753-94DF-9E5D778252D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B802B9D-2D45-D9D3-7A95-73E7225A45C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16A0E5-AEA9-B9CB-6851-CFAC27F60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32853"/>
              </p:ext>
            </p:extLst>
          </p:nvPr>
        </p:nvGraphicFramePr>
        <p:xfrm>
          <a:off x="457843" y="1172700"/>
          <a:ext cx="5215719" cy="22250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35541">
                  <a:extLst>
                    <a:ext uri="{9D8B030D-6E8A-4147-A177-3AD203B41FA5}">
                      <a16:colId xmlns:a16="http://schemas.microsoft.com/office/drawing/2014/main" val="1342883321"/>
                    </a:ext>
                  </a:extLst>
                </a:gridCol>
                <a:gridCol w="2142308">
                  <a:extLst>
                    <a:ext uri="{9D8B030D-6E8A-4147-A177-3AD203B41FA5}">
                      <a16:colId xmlns:a16="http://schemas.microsoft.com/office/drawing/2014/main" val="1114432229"/>
                    </a:ext>
                  </a:extLst>
                </a:gridCol>
                <a:gridCol w="1537870">
                  <a:extLst>
                    <a:ext uri="{9D8B030D-6E8A-4147-A177-3AD203B41FA5}">
                      <a16:colId xmlns:a16="http://schemas.microsoft.com/office/drawing/2014/main" val="244575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1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10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6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FastText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 Minutes (3 Epochs)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78.80%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7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Hours (2 Epochs)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7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DestilBert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 Hours (3 Epochs)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4577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375BFC1-70E1-1810-3FC6-1B872C72197A}"/>
              </a:ext>
            </a:extLst>
          </p:cNvPr>
          <p:cNvSpPr txBox="1"/>
          <p:nvPr/>
        </p:nvSpPr>
        <p:spPr>
          <a:xfrm>
            <a:off x="426697" y="3509135"/>
            <a:ext cx="5509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 that each implementation ran on different environment with different hardware. The times shown doesn’t accurately represent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20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02B6-7D0A-DBA6-13D0-853F7D80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59DFE3-79C3-2CAC-A6B7-4D5C683A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115068"/>
            <a:ext cx="5468628" cy="32622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Ensemble learning method using multiple decision trees.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Good for tabular data, fast training, but limited for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Requires vectorization (TF-IDF, </a:t>
            </a:r>
            <a:r>
              <a:rPr lang="en-US" b="0" i="0" dirty="0" err="1">
                <a:effectLst/>
                <a:latin typeface="gg sans"/>
              </a:rPr>
              <a:t>CountVectorizer</a:t>
            </a:r>
            <a:r>
              <a:rPr lang="en-US" b="0" i="0" dirty="0">
                <a:effectLst/>
                <a:latin typeface="gg sans"/>
              </a:rPr>
              <a:t>).</a:t>
            </a:r>
          </a:p>
          <a:p>
            <a:endParaRPr lang="en-US" b="1" i="0" dirty="0">
              <a:effectLst/>
              <a:latin typeface="gg sans"/>
            </a:endParaRPr>
          </a:p>
          <a:p>
            <a:r>
              <a:rPr lang="en-US" b="1" i="0" dirty="0">
                <a:effectLst/>
                <a:latin typeface="gg sans"/>
              </a:rPr>
              <a:t>Why </a:t>
            </a:r>
            <a:r>
              <a:rPr lang="en-US" b="1" i="0" dirty="0" err="1">
                <a:effectLst/>
                <a:latin typeface="gg sans"/>
              </a:rPr>
              <a:t>DistilBERT</a:t>
            </a:r>
            <a:r>
              <a:rPr lang="en-US" b="1" i="0" dirty="0">
                <a:effectLst/>
                <a:latin typeface="gg sans"/>
              </a:rPr>
              <a:t> over Random Forest?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Random Forest fails to capture context in text.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gg sans"/>
              </a:rPr>
              <a:t>DistilBERT</a:t>
            </a:r>
            <a:r>
              <a:rPr lang="en-US" b="0" i="0" dirty="0">
                <a:effectLst/>
                <a:latin typeface="gg sans"/>
              </a:rPr>
              <a:t> is pretrained on massive corpora.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Better at understanding semantics, syntax, and nuance.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Especially useful for large text data.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DC708D-BBF8-3D7F-8420-4485CF7CBEB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Random Forest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FA66AAE2-7393-05EA-12A1-93F2DDE0934F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405A69ED-A1F0-28E6-DCBE-005FDA73C6BF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6EC0E8CD-D6F0-1B1A-BF34-F1F1D327FF19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F7DD10B0-6EE4-D20F-4BA4-FB9D0CFE9911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CE7EC94F-85EA-85C2-18EF-835EE09228C5}"/>
              </a:ext>
            </a:extLst>
          </p:cNvPr>
          <p:cNvSpPr>
            <a:spLocks noEditPoints="1"/>
          </p:cNvSpPr>
          <p:nvPr/>
        </p:nvSpPr>
        <p:spPr bwMode="auto">
          <a:xfrm>
            <a:off x="6758457" y="2356055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F842B6A-1D35-4276-EFCA-485DBF6539D9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DBC14542-B00B-32ED-B8AA-3F3DD2207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76583936-0678-DCEE-6660-E943E93197E8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2FB49CAE-4B26-F8AD-E67A-89A95B6BC6B8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94EBBA52-75C4-C026-7AB5-E2A6755B4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76A5E56A-1860-AB2C-B143-AC252E383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4C81AFD0-22BE-010A-9C2C-9F0DBB20B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D6E04A73-457D-F347-4B3C-478F56496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A32D6B4D-EC07-2A2D-9D57-E811030BB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60B2DAB3-2605-4519-73E5-D811454A5EE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DCB08BA9-4324-84D0-F61A-AE66F6DF41FE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21C532F-7B15-92A6-3D46-6E0E70662FE1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BF3729A-1371-75AC-1E5D-567F98A3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72" y="859570"/>
            <a:ext cx="3179553" cy="13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2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481E-78E2-7A98-1EA7-8CDA77CC5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C517A7-5432-669B-7833-D7D51E6CF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7" y="1338942"/>
            <a:ext cx="5468629" cy="3038355"/>
          </a:xfrm>
        </p:spPr>
        <p:txBody>
          <a:bodyPr/>
          <a:lstStyle/>
          <a:p>
            <a:pPr algn="ctr"/>
            <a:r>
              <a:rPr lang="en-US" dirty="0"/>
              <a:t>“Light Gradient Boosting Machine”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designed for efficiency, scalability and high accuracy particularly with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uses decision trees that grow efficiently by minimizing memory usage and optimizing training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innovations like: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Gradient-based One-Side Sampling (GOSS).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Histogram-based algorithms.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Leaf-wise tree growth.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Those innovations enable LightGBM to outperform other frameworks in both speed and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F102CB-9A42-2F25-856B-6734C28CFCD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LIGHTGBM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497CA59-B910-1E62-3118-EBA0F2B5C099}"/>
              </a:ext>
            </a:extLst>
          </p:cNvPr>
          <p:cNvGrpSpPr/>
          <p:nvPr/>
        </p:nvGrpSpPr>
        <p:grpSpPr>
          <a:xfrm rot="16200000">
            <a:off x="5803037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C2DB246B-CB3A-9681-EE5B-B53626BB7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FF8A0650-FD4D-BB72-F489-4992654EA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EF0324F-5881-E195-4E5F-9FC440D0159C}"/>
              </a:ext>
            </a:extLst>
          </p:cNvPr>
          <p:cNvGrpSpPr/>
          <p:nvPr/>
        </p:nvGrpSpPr>
        <p:grpSpPr>
          <a:xfrm>
            <a:off x="6292221" y="952150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1AC5ECC7-3758-4509-3F5C-DF3B18E74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7F8B4032-510E-3510-73A6-12C0003FA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30A35303-87BC-4427-90F5-CDB89707B59B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FB73A6C7-2642-88A6-FF7C-36F9CBFD7962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04C899D2-9B88-358D-800C-971BF7EC56EC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1B5CF6FB-B4B3-8135-C01C-01791891B971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C7827D77-2CFA-984F-98FB-954D3862F189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C9F18089-04B5-0D65-17BC-AD53FA638D48}"/>
              </a:ext>
            </a:extLst>
          </p:cNvPr>
          <p:cNvSpPr>
            <a:spLocks noEditPoints="1"/>
          </p:cNvSpPr>
          <p:nvPr/>
        </p:nvSpPr>
        <p:spPr bwMode="auto">
          <a:xfrm>
            <a:off x="6517769" y="1919629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FCA2B12E-FC68-337F-4A0B-885EA1D1D9F2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0CD3E95-2769-974E-663B-9A0D1F30D195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AFFAA549-1C6C-C640-5359-714A516A1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65CFDDA6-9E07-3ACB-272F-FBF6BEF8AFB2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1E9C2457-6B1F-FBE2-EB5F-B39B475B25B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26CD4DD1-9E82-0B63-105B-495E51DF95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A514516E-8B3B-9885-7AD7-2CC512D9F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3024C22C-3F9D-350C-C61A-570B45180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4BFA8417-1BAE-D6F4-7F55-1562D296F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01A2DD59-7E9C-A7AC-5834-1DAD4DC0C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593489D9-FF68-AE2A-982A-2E6CE47FD5A3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1C633BA-29FF-365A-05ED-B8695A456D5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D48D2CA-67E8-5AB5-D0B8-6B4D289D2D94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CFE9-6F74-1750-4EE0-93867D67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E69414-8510-2C7E-EFBD-635F7FE6A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7" y="1338942"/>
            <a:ext cx="5468629" cy="3038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LightGBM Data Structure API</a:t>
            </a:r>
            <a:r>
              <a:rPr lang="en-US" dirty="0"/>
              <a:t> provides tools for managing data in machine learning workflows using LightGBM. It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lightgbm.Dataset</a:t>
            </a:r>
            <a:r>
              <a:rPr lang="en-US" dirty="0"/>
              <a:t>: Core data structure for storing training and validation data, supports preprocessing and feature handling.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lightgbm.Booster</a:t>
            </a:r>
            <a:r>
              <a:rPr lang="en-US" dirty="0"/>
              <a:t>: Represents a trained model and provides methods for prediction, saving/loading models, and accessing training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lightgbm.CVBooster</a:t>
            </a:r>
            <a:r>
              <a:rPr lang="en-US" dirty="0"/>
              <a:t>: Stores models from cross-validation folds and aggregates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lightgbm.Sequence</a:t>
            </a:r>
            <a:r>
              <a:rPr lang="en-US" dirty="0"/>
              <a:t>: Utility for handling large datasets that don't fit in memory, useful for batch-wise training.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161ACF-21C4-486C-D51D-913D5534A81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042322" cy="723354"/>
          </a:xfrm>
        </p:spPr>
        <p:txBody>
          <a:bodyPr/>
          <a:lstStyle/>
          <a:p>
            <a:r>
              <a:rPr lang="en-US" sz="3200" noProof="0" dirty="0"/>
              <a:t>LIGHTGBM DATA STRUCTURE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8E306B9-29D9-F6D4-B918-E395C157463F}"/>
              </a:ext>
            </a:extLst>
          </p:cNvPr>
          <p:cNvGrpSpPr/>
          <p:nvPr/>
        </p:nvGrpSpPr>
        <p:grpSpPr>
          <a:xfrm rot="16200000">
            <a:off x="5803037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416306E2-CF73-D289-59B3-79CFB1872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1D1D7B81-1678-C33C-C1AE-08276A610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C213B48-F6FD-69C8-690B-AFC434CA2806}"/>
              </a:ext>
            </a:extLst>
          </p:cNvPr>
          <p:cNvGrpSpPr/>
          <p:nvPr/>
        </p:nvGrpSpPr>
        <p:grpSpPr>
          <a:xfrm>
            <a:off x="6292221" y="952150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0B37E0C7-020D-6EC3-2767-8B4E2E1A3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998369BF-6AA4-2B34-8F30-7BA3D3B65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52151106-EEA4-3FF7-3FF8-3D7D8B83EEB5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18F158A1-726E-4D28-8B76-A6C58EF60D0D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37EFD457-2D79-023E-746C-9C4523231E81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C280E916-DCE6-02EF-D67A-B7134AEAB2E4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548FC87A-FC85-8950-397E-8EBBCFDD9D1C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E56C0DBF-FCF0-D33F-51BE-60B92F7D480C}"/>
              </a:ext>
            </a:extLst>
          </p:cNvPr>
          <p:cNvSpPr>
            <a:spLocks noEditPoints="1"/>
          </p:cNvSpPr>
          <p:nvPr/>
        </p:nvSpPr>
        <p:spPr bwMode="auto">
          <a:xfrm>
            <a:off x="6517769" y="1919629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1990C586-1BD2-77AA-7523-2D517FB9F4BA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4E01015-BE7A-12DA-2A58-DD4D13D6111B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A546C73D-1867-3BEF-95EC-1D156788A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4C4C56D-E4FB-42BB-8997-26648482A8DF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F3A7DFB3-1460-7F2C-C313-8A1923E3A5C6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E4A1525E-3EF7-06A0-6FD9-C7F6EB87D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A8BBF821-B132-637E-E981-EE909940E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88D38569-B55C-A035-3783-01B82E169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8DCDE695-8528-3406-2B72-2D99524E4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D14FB1E7-12E9-9EF2-3D15-21B5B87A9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962C4E40-C71D-80C7-59D2-032E55F57DD6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4403A70-FE3D-8DBA-726D-D8A792698317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6E25FB70-BAD5-E62E-7536-425230D498C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5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0F854-D1A4-F3E5-0605-33332C66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1C5DF-D192-AC08-3F7E-765CD4A26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7" y="963684"/>
            <a:ext cx="5468629" cy="3413614"/>
          </a:xfrm>
        </p:spPr>
        <p:txBody>
          <a:bodyPr/>
          <a:lstStyle/>
          <a:p>
            <a:r>
              <a:rPr lang="en-US" b="1" dirty="0"/>
              <a:t>LightGBM's core parameters shape model structure and optimization: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Defines the loss function (e.g., regression, binary, multiclass).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Specifies whether to train or predict (default: train).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num_leaves</a:t>
            </a:r>
            <a:r>
              <a:rPr lang="en-US" dirty="0"/>
              <a:t>: Max number of leaves per tree; higher values capture more complexity.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learning_rate</a:t>
            </a:r>
            <a:r>
              <a:rPr lang="en-US" dirty="0"/>
              <a:t>: Controls learning speed; lower values improve generalization.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max_depth</a:t>
            </a:r>
            <a:r>
              <a:rPr lang="en-US" dirty="0"/>
              <a:t>: Sets tree depth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min_data_in_leaf</a:t>
            </a:r>
            <a:r>
              <a:rPr lang="en-US" dirty="0"/>
              <a:t>: Minimum samples per leaf; prevents overfitting.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82B72F-8A2C-468D-ED13-47F44F07341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6145910" cy="723354"/>
          </a:xfrm>
        </p:spPr>
        <p:txBody>
          <a:bodyPr/>
          <a:lstStyle/>
          <a:p>
            <a:r>
              <a:rPr lang="en-US" sz="3200" noProof="0" dirty="0"/>
              <a:t>LIGHTGBM Core Parameters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295977-C54A-4867-477B-F41E4BDFACF3}"/>
              </a:ext>
            </a:extLst>
          </p:cNvPr>
          <p:cNvGrpSpPr/>
          <p:nvPr/>
        </p:nvGrpSpPr>
        <p:grpSpPr>
          <a:xfrm rot="16200000">
            <a:off x="5803037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2FEF28CC-55C2-A48D-A390-ECD687636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2B6D35E9-9CF0-E808-B2AE-7DA5965F6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0E7E7CE-15C0-EAAF-2E38-083851B187C3}"/>
              </a:ext>
            </a:extLst>
          </p:cNvPr>
          <p:cNvGrpSpPr/>
          <p:nvPr/>
        </p:nvGrpSpPr>
        <p:grpSpPr>
          <a:xfrm>
            <a:off x="6292221" y="952150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FFD5881E-D4DE-2F3F-5A8F-92DF4249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6141783F-8F90-37C3-6CFE-C553EADC6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D05ADA8D-D0EF-84DC-F7F8-E4A2143835F9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B91FC0E2-8BF2-A360-7DBF-7EE3630EC04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A48A5FC5-0420-07DB-5AC3-D48FAD2B6E4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A1ABE76F-D6DF-C26E-4351-9DC87F283011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9947AD34-7CE5-D658-8E9A-B4F59A48BEDC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D05287FC-529D-94CA-D026-B3AF7EB7E4D2}"/>
              </a:ext>
            </a:extLst>
          </p:cNvPr>
          <p:cNvSpPr>
            <a:spLocks noEditPoints="1"/>
          </p:cNvSpPr>
          <p:nvPr/>
        </p:nvSpPr>
        <p:spPr bwMode="auto">
          <a:xfrm>
            <a:off x="6517769" y="1919629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6828BCEE-15B9-1BF8-7264-67C789580B4A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79F6649-DA2E-BC44-7BFD-D3417F8133EB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E21BBA3B-EAB3-96D1-5A23-55E5BC5E8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872F9BA-B59F-C183-C884-1C83345387B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495829EE-8E48-F6AB-6B8A-4B4400942423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1CD206CB-72B7-0EAC-1B4C-E02378B344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F2D57CDF-5520-0728-AFD6-6341A4F02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D596692E-241B-4F5B-B32F-9C90FA538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4B337948-8215-71A1-41A8-66ADAE76F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1E28A5AB-201F-4371-40DE-7BECD393F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428369D6-E666-CA72-389B-605909525482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FB727EB-BA3C-CD31-30FC-14932FC5F8D3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27B813B4-2FEB-346F-6AB8-128BE05093E7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04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28D1-EBA8-F719-AFFA-3B0A80AA3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3DE079-0580-EB73-B5B7-B688C5DFB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7" y="963684"/>
            <a:ext cx="5468629" cy="3413614"/>
          </a:xfrm>
        </p:spPr>
        <p:txBody>
          <a:bodyPr/>
          <a:lstStyle/>
          <a:p>
            <a:r>
              <a:rPr lang="en-US" b="1" dirty="0"/>
              <a:t>LightGBM's core parameters shape model structure and optimization: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num_iterations: </a:t>
            </a:r>
            <a:r>
              <a:rPr lang="en-US" dirty="0"/>
              <a:t>Number of training iterations (default: 100).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feature_fraction</a:t>
            </a:r>
            <a:r>
              <a:rPr lang="en-US" dirty="0"/>
              <a:t>: Fraction of features used per tree; promotes diversity.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bagging_fraction</a:t>
            </a:r>
            <a:r>
              <a:rPr lang="en-US" dirty="0"/>
              <a:t>: Fraction of data used for bagging; adds randomness.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L1/L2</a:t>
            </a:r>
            <a:r>
              <a:rPr lang="en-US" dirty="0"/>
              <a:t>: Regularization terms to reduce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min_split_gain</a:t>
            </a:r>
            <a:r>
              <a:rPr lang="en-US" dirty="0"/>
              <a:t>: Minimum gain needed to split a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categorical_feature</a:t>
            </a:r>
            <a:r>
              <a:rPr lang="en-US" dirty="0"/>
              <a:t>: Identifies categorical features for training.</a:t>
            </a:r>
          </a:p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F57D0A-4455-AC30-5DDD-D1F5CC4B7C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6" y="228796"/>
            <a:ext cx="7428133" cy="723354"/>
          </a:xfrm>
        </p:spPr>
        <p:txBody>
          <a:bodyPr/>
          <a:lstStyle/>
          <a:p>
            <a:r>
              <a:rPr lang="en-US" sz="3200" noProof="0" dirty="0"/>
              <a:t>LIGHTGBM Core Parameters cont.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6A463A8-17C3-D944-9008-186E5466AB3F}"/>
              </a:ext>
            </a:extLst>
          </p:cNvPr>
          <p:cNvGrpSpPr/>
          <p:nvPr/>
        </p:nvGrpSpPr>
        <p:grpSpPr>
          <a:xfrm rot="16200000">
            <a:off x="5803037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4F97B8C4-7723-C690-0D8F-6A055B204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1E267C33-B84B-7EFD-8FEE-0621A59C8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B0178A2-6CF8-EDA5-BED9-076294478A9B}"/>
              </a:ext>
            </a:extLst>
          </p:cNvPr>
          <p:cNvGrpSpPr/>
          <p:nvPr/>
        </p:nvGrpSpPr>
        <p:grpSpPr>
          <a:xfrm>
            <a:off x="6292221" y="952150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C97A7912-A028-33F0-178F-C4F5FC4E3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C97D89E4-6B6D-D54F-711B-67D86606E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6" name="Freeform 220">
            <a:extLst>
              <a:ext uri="{FF2B5EF4-FFF2-40B4-BE49-F238E27FC236}">
                <a16:creationId xmlns:a16="http://schemas.microsoft.com/office/drawing/2014/main" id="{2F997CAF-299F-EC6A-565C-CC0E312351A1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38E33CBC-0B62-DC5A-830A-DDF3E829FB6A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F679E8C5-67DE-7EEC-57F3-D38198CCC92C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D722241C-DB3D-E9B9-6E2A-7E6907EC975A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7D69C634-F51F-EF77-782C-CD398C833BFF}"/>
              </a:ext>
            </a:extLst>
          </p:cNvPr>
          <p:cNvSpPr>
            <a:spLocks noEditPoints="1"/>
          </p:cNvSpPr>
          <p:nvPr/>
        </p:nvSpPr>
        <p:spPr bwMode="auto">
          <a:xfrm>
            <a:off x="6517769" y="1919629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36165BA0-FBE8-5B77-1894-3411153E82DD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DAA80611-7122-AC9F-EDEA-A7CACC6B90CC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079B231F-D258-9A91-2379-03F6F44EC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2A78033-62F3-6536-71F6-8A6578F05AD6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007703D-DB62-0DDD-3307-4274DC5AC86E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7D50213C-0CED-FAA1-FDE3-D5FCE7BCD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17F6A840-304E-ADDA-D274-D18076391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4DE95CE8-9BE2-9AED-4024-4E34A48C7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8DB1F060-B93E-39CA-23FB-6D189A8F3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700AD0E3-9C7F-4E38-60A4-59DC751F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210EB8C3-51D2-C5DD-4092-976222C47E6C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4897B37C-9116-0536-7736-ADCC4F62848F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70326FEF-BDFD-34E2-9CC5-DD8744B34A5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177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3CD0-0B7C-9FAD-78A3-A39A4098F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7E3644-63A6-2E71-F7FC-CA87D1925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7" y="963684"/>
            <a:ext cx="5468629" cy="3413614"/>
          </a:xfrm>
        </p:spPr>
        <p:txBody>
          <a:bodyPr/>
          <a:lstStyle/>
          <a:p>
            <a:r>
              <a:rPr lang="en-US" b="1" dirty="0"/>
              <a:t>LightGBM Boosting Algorithms 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Gradient Boosting Decision Trees (GBDT): </a:t>
            </a:r>
            <a:r>
              <a:rPr lang="en-US" dirty="0"/>
              <a:t>builds decision trees sequentially to correct errors iteratively.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Gradient-based One-Side Sampling (GOSS): </a:t>
            </a:r>
            <a:r>
              <a:rPr lang="en-US" dirty="0"/>
              <a:t>samples instances with large gradients, optimizing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Exclusive Feature Bundling (EFB): </a:t>
            </a:r>
            <a:r>
              <a:rPr lang="en-US" dirty="0"/>
              <a:t>bundles exclusive features to reduce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Dropouts meet Multiple Additive Regression Trees (DART): </a:t>
            </a:r>
            <a:r>
              <a:rPr lang="en-US" dirty="0"/>
              <a:t>introduces dropout regularization to improve model robustness by training an ensemble of diverse models.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75858D-D3C1-A104-84D1-489631E7453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91611" y="190696"/>
            <a:ext cx="6684460" cy="723354"/>
          </a:xfrm>
        </p:spPr>
        <p:txBody>
          <a:bodyPr/>
          <a:lstStyle/>
          <a:p>
            <a:r>
              <a:rPr lang="en-US" sz="3200" noProof="0" dirty="0"/>
              <a:t>LIGHTGBM Boosting Algorithms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14CE4DF-CA06-29BF-2105-EFEAA9654985}"/>
              </a:ext>
            </a:extLst>
          </p:cNvPr>
          <p:cNvGrpSpPr/>
          <p:nvPr/>
        </p:nvGrpSpPr>
        <p:grpSpPr>
          <a:xfrm rot="16200000">
            <a:off x="5803037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C0B95743-AE6E-F73A-D201-ED03B5D428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81906082-B221-E692-807D-7DE385FA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A6F8EA9-BF21-1FB9-D6D0-E328B50769AA}"/>
              </a:ext>
            </a:extLst>
          </p:cNvPr>
          <p:cNvGrpSpPr/>
          <p:nvPr/>
        </p:nvGrpSpPr>
        <p:grpSpPr>
          <a:xfrm>
            <a:off x="6292221" y="952150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87F72DD6-6490-2356-EF06-20F25B5F7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A4CD1E21-A648-C390-A69F-AABCD7461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784E825E-C69E-B7A5-6799-4BA0563E593E}"/>
              </a:ext>
            </a:extLst>
          </p:cNvPr>
          <p:cNvSpPr>
            <a:spLocks/>
          </p:cNvSpPr>
          <p:nvPr/>
        </p:nvSpPr>
        <p:spPr bwMode="auto">
          <a:xfrm>
            <a:off x="7844347" y="44309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169E96D-6D24-B763-8811-085E985DE9B0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7AC5CAB5-A5D8-FA33-E897-DBD49F6E580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56001CC5-7880-67DF-300B-C0DF954D60A8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F6111416-28F8-E84B-1F5D-B213D69A1E5F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99DF9F8F-57F1-F097-C653-689DACB3CB66}"/>
              </a:ext>
            </a:extLst>
          </p:cNvPr>
          <p:cNvSpPr>
            <a:spLocks noEditPoints="1"/>
          </p:cNvSpPr>
          <p:nvPr/>
        </p:nvSpPr>
        <p:spPr bwMode="auto">
          <a:xfrm>
            <a:off x="6517769" y="1919629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3F69C226-4F02-8169-21F5-745D839B19BD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A24A257-E3A8-72AC-5D6E-DAA20DCF8B0D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40448FB4-952B-4C44-DA7D-E7674E71B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5FB576E1-FA0A-8091-AD18-6EA1E98F3674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383AB60-6DE1-36F0-5DC9-BABDC35F140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DF8878C4-ED1A-0945-5A57-8D3EF4AA7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353FE731-19B7-160A-4C65-8556DD563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4B32568D-C2D1-EE53-E344-FAB7E1FFB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F5E4A551-D9B1-E50C-EEA9-C4BDCF646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560331D0-C6EF-F771-9106-8B64E64ED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936F0210-2D38-6D63-470A-800325CF758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5C99BB2-6CA4-C46B-3D93-1E722BF8458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B35D69D4-770D-6EB5-9FC2-4BD95DCE052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59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803B4B2F-682B-2934-AD6F-D30B9228E442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4" y="1908170"/>
            <a:ext cx="3962400" cy="1327160"/>
          </a:xfrm>
        </p:spPr>
        <p:txBody>
          <a:bodyPr/>
          <a:lstStyle/>
          <a:p>
            <a:r>
              <a:rPr lang="en-US" noProof="0" dirty="0"/>
              <a:t>BUSNIESS PROBLEM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4EB904FE-D344-A580-71AD-744B249AC81B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9E3C171D-2DC7-4D8C-70B2-8F2C6523F011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03B17A83-0C94-E052-EC43-D24AF9B8366D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A7229990-9016-2960-8690-5FA6CEA8A671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F6CE67D6-0348-BAC9-4B29-C860B3E25B9F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15E7B6E4-AFF1-1E0E-B148-E74DE74E0AFB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23E30B8-6011-4205-8EAE-2EBE73BEFDFF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B96650D3-7D53-E5C6-3491-F978C491F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E83D68C9-B6E2-2C0F-427B-A56B7CF63197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16B7F383-5B88-BB2B-DEA9-0BE31EDB03C1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3E691A2C-AB9B-1D0A-FA7D-57FAA72CB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285D4C80-8686-E8E3-2A1C-BDE62D4E5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2B30224C-8230-C5ED-E760-290382344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471DB5D0-0AFF-63BB-09F3-656FFE426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0195BF33-2D4D-2DF4-6EE9-AFCCE41CF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5F1E9CD3-BE49-0B63-0AFB-C8ABB526A614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B8F7A7E-7F5B-8661-7F6F-07007470317F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74A71D6-F2DF-80F0-D5CF-0173ECB5D1B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DAFB6806-7AD6-B3C4-B764-31BD6E497AB7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41DF4908-3F87-B8CE-158E-73BDD51B7786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E77BC358-E5CA-7CAC-A0AE-5F7398EB9E43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231F-9718-4B8A-ED9F-55DEE361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8666F1-6D16-3792-7266-76D3E9D58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853441"/>
            <a:ext cx="8503920" cy="376591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High Speed and Efficiency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LightGBM is optimized for fast training through histogram-based algorithms </a:t>
            </a:r>
            <a:r>
              <a:rPr lang="en-US" dirty="0" err="1"/>
              <a:t>aLightGBM</a:t>
            </a:r>
            <a:r>
              <a:rPr lang="en-US" dirty="0"/>
              <a:t> is optimized for fast training through histogram-based algorithms and parallel </a:t>
            </a:r>
            <a:r>
              <a:rPr lang="en-US" dirty="0" err="1"/>
              <a:t>learning.nd</a:t>
            </a:r>
            <a:r>
              <a:rPr lang="en-US" dirty="0"/>
              <a:t> parallel learning.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Excellent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Often delivers high accuracy with lower training time compared to other gradient boosting methods (e.g., </a:t>
            </a:r>
            <a:r>
              <a:rPr lang="en-US" dirty="0" err="1"/>
              <a:t>XGBoost</a:t>
            </a:r>
            <a:r>
              <a:rPr lang="en-US" dirty="0"/>
              <a:t>, </a:t>
            </a:r>
            <a:r>
              <a:rPr lang="en-US" dirty="0" err="1"/>
              <a:t>CatBoost</a:t>
            </a:r>
            <a:r>
              <a:rPr lang="en-US" dirty="0"/>
              <a:t>).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Built-in Handling of Categorical Features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Automatically handles categorical variables without the need for one-hot encoding.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Low Memory Usage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More memory-efficient due to its histogram-based algorithm and leaf-wise tree growth.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Scalability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Capable of handling large datasets efficiently and supports </a:t>
            </a:r>
            <a:r>
              <a:rPr lang="en-US" dirty="0" err="1"/>
              <a:t>distributead</a:t>
            </a:r>
            <a:r>
              <a:rPr lang="en-US" dirty="0"/>
              <a:t> training.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Support for GPU Acceleration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Can leverage GPUs to significantly speed up model training.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Flexibility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Supports various tasks like regression, classification, ranking, and more with multiple objective functions.</a:t>
            </a:r>
          </a:p>
          <a:p>
            <a:pPr marL="685800" lvl="1" indent="-3429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7BEF54-6D95-BCF7-D2F1-C734B4266BE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89147" y="190696"/>
            <a:ext cx="6684460" cy="723354"/>
          </a:xfrm>
        </p:spPr>
        <p:txBody>
          <a:bodyPr/>
          <a:lstStyle/>
          <a:p>
            <a:r>
              <a:rPr lang="en-US" sz="3200" noProof="0" dirty="0"/>
              <a:t>LIGHTGBM PROS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E0CF756A-2B49-817C-96A6-7426F146BFCE}"/>
              </a:ext>
            </a:extLst>
          </p:cNvPr>
          <p:cNvSpPr>
            <a:spLocks/>
          </p:cNvSpPr>
          <p:nvPr/>
        </p:nvSpPr>
        <p:spPr bwMode="auto">
          <a:xfrm>
            <a:off x="7844347" y="44309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E2564D1D-16B5-5500-E818-BBDEB70727C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ADFEC352-DA9E-0657-641D-71DF52A07A0F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245995C-4D01-CA38-75CA-AAD23F81DABD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B0DB773-B79C-FFDF-5AC3-0137167768DC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5EA7C8B1-6019-0EEF-F329-D5E234E249E7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32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0E31-32A3-B613-B1FC-67B10199E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241200-3DE7-70F8-20E9-8B98B03B9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1" y="1455420"/>
            <a:ext cx="8511540" cy="316393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Overfitting Risk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Leaf-wise tree growth can lead to overfitting, especially with small datasets.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Less Interpretable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Like other ensemble models, LightGBM models can be complex and difficult to interpret.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Sensitive to Parameter Tuning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Requires careful hyperparameter tuning to achieve optimal performance and avoid overfitting.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Limited Native Support for Sparse Data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May not perform as well as models like </a:t>
            </a:r>
            <a:r>
              <a:rPr lang="en-US" dirty="0" err="1"/>
              <a:t>CatBoost</a:t>
            </a:r>
            <a:r>
              <a:rPr lang="en-US" dirty="0"/>
              <a:t> with sparse or highly imbalanced data unless properly tuned.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Preprocessing Required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Although it handles categorical data, other types of preprocessing (e.g., missing values, normalization) may still be needed for best results.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60D075-3841-6221-9947-C94276744B5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89147" y="190696"/>
            <a:ext cx="6684460" cy="723354"/>
          </a:xfrm>
        </p:spPr>
        <p:txBody>
          <a:bodyPr/>
          <a:lstStyle/>
          <a:p>
            <a:r>
              <a:rPr lang="en-US" sz="3200" noProof="0" dirty="0"/>
              <a:t>LIGHTGBM CONS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6BB1234E-8D0E-9F00-6185-0862695B1D6B}"/>
              </a:ext>
            </a:extLst>
          </p:cNvPr>
          <p:cNvSpPr>
            <a:spLocks/>
          </p:cNvSpPr>
          <p:nvPr/>
        </p:nvSpPr>
        <p:spPr bwMode="auto">
          <a:xfrm>
            <a:off x="7844347" y="443091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53884A0D-00C3-6CB4-E53D-9D49FEA77EC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E53C01B5-4BF6-ADCA-FB1C-0A0D53D92F2D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BFD53B88-ECAB-6036-BFC9-D775F5D7820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9E718FB-5FD6-2540-FD3E-D1466BCFB90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DCE112D-A44D-252D-D131-E53CB9A765EC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1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444B-D0A3-6B50-5C97-BF9622754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F3D079F-1E0C-431E-3F47-A650F1546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468628" cy="333880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Word2Vec</a:t>
            </a:r>
            <a:r>
              <a:rPr lang="en-US" dirty="0"/>
              <a:t> (by Google) – early word embedding model.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NLP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Facebook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Uses: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b="1" dirty="0"/>
              <a:t>Chatbot.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b="1" dirty="0"/>
              <a:t>Search engine.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b="1" dirty="0"/>
              <a:t>Correct typos.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b="1" dirty="0"/>
              <a:t>Supports words even if they miss some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Types: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b="1" dirty="0"/>
              <a:t>Text Classification.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Supervised.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Output has label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Used as model machine learning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b="1" dirty="0"/>
              <a:t>Word embedding.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Divides words into </a:t>
            </a:r>
            <a:r>
              <a:rPr lang="en-US" b="1" dirty="0" err="1"/>
              <a:t>subwords</a:t>
            </a:r>
            <a:r>
              <a:rPr lang="en-US" b="1" dirty="0"/>
              <a:t> and place them into vectors.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Unsupervised.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Only deals with tweets.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b="1" dirty="0"/>
              <a:t>The vectors outputs are used in prediction of another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C7FD28-86E8-1BF8-F9D7-CF6EE4557C4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214FC90-AC88-EC25-6697-8D760C32162B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62DD3A24-E2AA-5BB7-58A1-A08F0C5B3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94B6F087-DAC8-7509-E724-8771C8A6AC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C881ED33-1192-297E-6092-88D479CBF244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B830A61D-E60B-A291-DAE1-97EEFE0C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4C342B1D-753A-6B15-2BC1-93E93CCC6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3753F50E-3C2F-D175-89B8-4FDAC2C271B2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4A5C5FC2-2956-724A-4C3F-086A70F62E1E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CB54378C-56D6-1968-59A3-96A462266F2C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15878B28-43FE-C16A-200A-74C7502FAD85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3DCB7A57-2314-9875-226D-9B0EC0D90559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09D10933-7B2E-804C-81B4-102D7A980347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E16232E-58CF-0896-739C-B80DCE1112BC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C0E11B8B-CCE0-3F44-D1B7-917666E40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A8701D2-E00C-0764-728F-F2B6F69B1B4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3A02A019-6DA8-54C7-691A-04EDDE8FE6E2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8EBEAA0F-7857-EECD-8084-720280E31B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4F3DE1CC-B513-4576-5355-CDB54C17E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0A1AEC24-7390-24C1-D267-963C142E0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A8BE0A56-15CD-B7EE-81E1-C18669C11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DB785E29-555E-CC62-57B1-E737FF5E0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FD30F349-E0D4-32F0-BCAF-2FE7C956647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FD79C64-FA40-8C6E-3A27-4096DA4AC5B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472908BA-D00C-5458-20AB-97890AFA41FA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56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CD602-945C-4C08-F534-EA38111F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FC4319-6A31-B716-B5D7-C61E12B72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468628" cy="3552552"/>
          </a:xfrm>
        </p:spPr>
        <p:txBody>
          <a:bodyPr>
            <a:normAutofit/>
          </a:bodyPr>
          <a:lstStyle/>
          <a:p>
            <a:r>
              <a:rPr lang="en-US" b="1" dirty="0"/>
              <a:t>1.    Word Embedding</a:t>
            </a:r>
          </a:p>
          <a:p>
            <a:r>
              <a:rPr lang="en-US" b="1" dirty="0"/>
              <a:t>Definition:</a:t>
            </a:r>
          </a:p>
          <a:p>
            <a:r>
              <a:rPr lang="en-US" dirty="0"/>
              <a:t>Transforms each word into a numeric vector, capturing semantic meaning.</a:t>
            </a:r>
          </a:p>
          <a:p>
            <a:r>
              <a:rPr lang="en-US" b="1" dirty="0"/>
              <a:t>2 Types: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Skipgram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Cpow</a:t>
            </a:r>
            <a:r>
              <a:rPr lang="en-US" dirty="0"/>
              <a:t> “</a:t>
            </a:r>
            <a:r>
              <a:rPr lang="en-US" dirty="0" err="1"/>
              <a:t>Continous</a:t>
            </a:r>
            <a:r>
              <a:rPr lang="en-US" dirty="0"/>
              <a:t> back of words”.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037AF3-F010-8BF6-32A2-12EF511209A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 CONT.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E3FC19-6083-3210-02E1-111C6BA9F86E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F5170009-1C32-CD1E-FE72-69752B297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468D2500-D436-7077-D9DB-ECA140850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1660911-6463-623B-71FA-CD315739B09A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88E4700D-F535-6492-8B69-1F7C93EFD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60EE39F1-C205-7998-7073-806047CBA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8BB2489A-614F-4883-5885-2724E88DA4C4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66BCB506-BB31-2AC8-BA8A-3D3A197DFF0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4F160CD1-E099-CDA1-6441-45FABA52C9B3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1A69E9E0-1355-E09B-3BD0-4314B14C82F8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17A6C124-4E1B-8814-80DF-C22DE0084471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FB8C3F63-71B5-519D-65D3-01D284A922F9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9A0D891-73D9-D713-272E-CA183D6CFCC6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033AC766-3C6A-E95E-BF61-4A3609750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1C7B85E-C7B7-3F74-B6C2-0E80DB98BE7D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B1E0B6F0-7C39-7F1F-B4F6-89E075DD6304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48357494-60DD-6B5C-751E-5A67E771A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253392C8-18FE-F876-35E2-DB5055761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8D7FCC97-C7DA-684D-96C1-9E52F40B63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9308ACB3-C8E9-2D59-6E3E-B64F2CFED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CC7AA6F7-162C-8F4A-7329-C6018B1CA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810D2260-E50D-1608-60D0-69888483345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19324C3-277B-BDD3-15DC-ED77537AB06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A71CE91A-4F80-4897-B00C-70CE82D54B71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71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0809B-DF0C-18BE-BE6B-FF2DD575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F544A8E-768C-8B27-147A-6E3D8B6AF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468628" cy="3552552"/>
          </a:xfrm>
        </p:spPr>
        <p:txBody>
          <a:bodyPr>
            <a:normAutofit/>
          </a:bodyPr>
          <a:lstStyle/>
          <a:p>
            <a:r>
              <a:rPr lang="en-US" b="1" dirty="0"/>
              <a:t>2.     Text Classification </a:t>
            </a:r>
          </a:p>
          <a:p>
            <a:r>
              <a:rPr lang="en-US" b="1" dirty="0"/>
              <a:t>Definition:</a:t>
            </a:r>
          </a:p>
          <a:p>
            <a:r>
              <a:rPr lang="en-US" dirty="0"/>
              <a:t>Predicting </a:t>
            </a:r>
            <a:r>
              <a:rPr lang="en-US" b="1" dirty="0"/>
              <a:t>labels</a:t>
            </a:r>
            <a:r>
              <a:rPr lang="en-US" dirty="0"/>
              <a:t> for text using supervised learning. </a:t>
            </a:r>
          </a:p>
          <a:p>
            <a:r>
              <a:rPr lang="en-US" b="1" dirty="0"/>
              <a:t>Types: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Multiclass Classification: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One label per input.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Sentiment → </a:t>
            </a:r>
            <a:r>
              <a:rPr lang="en-US" b="1" dirty="0"/>
              <a:t>positive</a:t>
            </a:r>
            <a:r>
              <a:rPr lang="en-US" dirty="0"/>
              <a:t>, </a:t>
            </a:r>
            <a:r>
              <a:rPr lang="en-US" b="1" dirty="0"/>
              <a:t>neutral</a:t>
            </a:r>
            <a:r>
              <a:rPr lang="en-US" dirty="0"/>
              <a:t>, or </a:t>
            </a:r>
            <a:r>
              <a:rPr lang="en-US" b="1" dirty="0"/>
              <a:t>negative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Multilabel Classification: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can belong to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classes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simultaneously.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Tweet → both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sports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politics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endParaRPr lang="en-US" altLang="en-US" dirty="0">
              <a:latin typeface="Arial" panose="020B0604020202020204" pitchFamily="34" charset="0"/>
            </a:endParaRPr>
          </a:p>
          <a:p>
            <a:pPr lvl="1"/>
            <a:r>
              <a:rPr lang="en-US" altLang="en-US" b="1" dirty="0">
                <a:latin typeface="Arial" panose="020B0604020202020204" pitchFamily="34" charset="0"/>
              </a:rPr>
              <a:t># </a:t>
            </a:r>
            <a:r>
              <a:rPr lang="en-US" b="1" dirty="0"/>
              <a:t>Use Case:</a:t>
            </a:r>
          </a:p>
          <a:p>
            <a:pPr lvl="1"/>
            <a:r>
              <a:rPr lang="en-US" dirty="0"/>
              <a:t>Pre-trained word embeddings like Word2Vec or FastText can be used as </a:t>
            </a:r>
            <a:r>
              <a:rPr lang="en-US" b="1" dirty="0"/>
              <a:t>input features</a:t>
            </a:r>
            <a:r>
              <a:rPr lang="en-US" dirty="0"/>
              <a:t> for text classification models (e.g., LSTM, CNN, BERT, etc.).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78785A-A40E-F28D-068E-74C023D0FE7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 CONT.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D831A83-F147-DEB6-F720-6C561C187CAB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6BE158C8-A809-E78D-62A1-966AB3358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D583AA51-215C-07B7-0523-DB130ECEC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2EFA0DE-FCE1-99E1-4D66-EB785546CFD9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DE9B7DE3-94D0-11EF-5501-DC0B7ECAD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3687522E-890E-8A9B-C43C-E6923DFD3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413F09DA-130B-713F-66D2-E92C5F55AF01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9E20F65-DFC4-44E2-FA01-2863921588F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2DF871B0-E170-3D73-599A-100477FA2482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21556826-578E-5184-29D8-4765D95B8531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0C7861ED-450F-45F3-E439-229CE385011C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356B96DF-4E87-564E-1817-9A1D7B379A77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8428881-3CF5-ECD5-28A0-B6849DD1A47C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B12FFCAC-BB6A-CCD0-6DF1-D93C45DBA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8010F23-7071-89B2-3757-C5EB8C41687C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A8466296-C6E0-2238-79C7-34152B9624F5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1B9573E3-E82B-EE59-C759-50AD77B6D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7EEC2126-6F5C-1084-64C0-23696D234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62CB6A3F-FB94-8A03-68CF-CA2DF1F11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5B70FED1-C588-4110-8AF3-701E6B8B6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BA9D82C5-BCCB-C169-8E05-539C1EE09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82A853B4-6831-0DEF-7C2C-8483AEA4B527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CBC7423-E16B-5E17-50BE-9A4E49998CDA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143C834-DA30-D09B-9C80-C239DE234C3A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84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8B462-B6DC-DEC8-519D-E7149D795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2E145A-A37C-978F-CD2E-37ADFCC0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468628" cy="3552552"/>
          </a:xfrm>
        </p:spPr>
        <p:txBody>
          <a:bodyPr>
            <a:normAutofit/>
          </a:bodyPr>
          <a:lstStyle/>
          <a:p>
            <a:r>
              <a:rPr lang="en-US" b="1" dirty="0"/>
              <a:t>3.      Pre-trained Models</a:t>
            </a:r>
          </a:p>
          <a:p>
            <a:r>
              <a:rPr lang="en-US" b="1" dirty="0"/>
              <a:t>Why use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computation.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</a:t>
            </a:r>
            <a:r>
              <a:rPr lang="en-US" b="1" dirty="0"/>
              <a:t>billions of words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</a:t>
            </a:r>
            <a:r>
              <a:rPr lang="en-US" b="1" dirty="0"/>
              <a:t> 150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  <a:endParaRPr lang="en-US" b="1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FastText</a:t>
            </a:r>
            <a:r>
              <a:rPr lang="en-US" dirty="0"/>
              <a:t> (Facebook)</a:t>
            </a:r>
            <a:endParaRPr lang="en-US" b="1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Word2Vec</a:t>
            </a:r>
            <a:r>
              <a:rPr lang="en-US" dirty="0"/>
              <a:t> (Google)</a:t>
            </a:r>
            <a:endParaRPr lang="en-US" b="1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BERT</a:t>
            </a:r>
            <a:r>
              <a:rPr lang="en-US" dirty="0"/>
              <a:t> (Google)</a:t>
            </a: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A1516C-E5AE-B4A0-9841-918CAD3B8C2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 CONT.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795F85D-2D88-0DE6-D4F3-0004041D365F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200F5C87-2B21-748C-856E-A825F3121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B89E5333-647A-89AE-5EFE-1F3C7858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F95F77-2630-CD9B-6AD8-A3ADE19C85E9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196F2023-227E-FE98-42D7-71FEB9930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325132B4-8E21-D8A4-E300-5BF3C716F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2902D8E6-74E2-8576-FE1D-2FF7ACC0291A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706E268-C2D8-200A-E96C-2589C4C85498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BA272DFB-5D91-0D7B-0470-BE8D09523A90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073F2FD9-7820-10AD-4EFE-F5E786D6FB89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B195883C-745C-C1FF-8116-7D83073F8DA4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789BE6F5-D0E0-299C-A0FD-A0BC20A6C45C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9CB9C05-A515-8AC8-B36D-EFA2392D22BD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5517637E-58F4-F794-93C2-29D87FEEF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FCC78148-E284-183D-1B65-8078DA9BB374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D8765FD-B5D1-F402-5704-FD55F9985BEB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8A6EF606-E130-8A0A-7F92-77C521FD8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735A6B94-8D95-BB93-12EB-2FF168684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5A5C9242-275D-7FB6-912E-19AC2BF87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4ACCF20B-650B-148D-3075-EC1242101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70622153-73B9-7B9E-5A91-DC02ABB6D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9ACC23C-49E3-50A4-1BD8-F9CE6693A8F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E80F5FAC-0053-B740-4A25-AEA2488AFDA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AD3354BD-CD48-EFE9-E4EA-B1C4DC425103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07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0BEE2-7FB6-BE1E-B053-39BE7B99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8563A6-7C22-2AED-D3D1-7B94E047A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468628" cy="3552552"/>
          </a:xfrm>
        </p:spPr>
        <p:txBody>
          <a:bodyPr>
            <a:normAutofit/>
          </a:bodyPr>
          <a:lstStyle/>
          <a:p>
            <a:r>
              <a:rPr lang="en-US" b="1" dirty="0"/>
              <a:t>What Are n-grams?</a:t>
            </a:r>
          </a:p>
          <a:p>
            <a:r>
              <a:rPr lang="en-US" b="1" dirty="0"/>
              <a:t>n-grams</a:t>
            </a:r>
            <a:r>
              <a:rPr lang="en-US" dirty="0"/>
              <a:t> = consecutive sequence of “n” items from text.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Word-level n-grams: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Unigram: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 word (e.g.,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"play”)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Bigram:</a:t>
            </a:r>
            <a:r>
              <a:rPr lang="en-US" dirty="0"/>
              <a:t> two consecutive words (e.g., </a:t>
            </a:r>
            <a:r>
              <a:rPr lang="en-US" sz="800" dirty="0">
                <a:latin typeface="Arial Unicode MS"/>
              </a:rPr>
              <a:t>“play football”)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Trigram:</a:t>
            </a:r>
            <a:r>
              <a:rPr lang="en-US" dirty="0"/>
              <a:t> three words (e.g., “play football today”)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Character-level n-grams (used by FastText):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For word </a:t>
            </a:r>
            <a:r>
              <a:rPr lang="en-US" b="1" dirty="0"/>
              <a:t>“</a:t>
            </a:r>
            <a:r>
              <a:rPr lang="en-US" dirty="0"/>
              <a:t>play</a:t>
            </a:r>
            <a:r>
              <a:rPr lang="en-US" b="1" dirty="0"/>
              <a:t>” </a:t>
            </a:r>
            <a:r>
              <a:rPr lang="en-US" dirty="0"/>
              <a:t>→ “pl”, "</a:t>
            </a:r>
            <a:r>
              <a:rPr lang="en-US" dirty="0" err="1"/>
              <a:t>pla</a:t>
            </a:r>
            <a:r>
              <a:rPr lang="en-US" dirty="0"/>
              <a:t>“, “lay”.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understanding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subword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information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OOV handling.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105CC7-88A9-FA9D-A7BD-AA5C6CE92A4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 CONT.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BB14991-231D-607A-01D7-A995C2B85269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F572CBE8-4AF7-0D00-7591-3A0275A51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B2314EB2-6A42-0CD0-A906-DB9431E09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DD33EC7-54DA-6CF3-C7BD-0D1232A8D3E9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26BB9010-406F-AEFE-6477-6B48266AE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972A1568-94C6-84AE-638B-712FB5AD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6D3B405C-A2A7-1549-45EA-3888C874E2CD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E375552E-154C-099A-31B3-C8466FCEEBCB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6FAA3C1A-8ADC-E5D3-4BE0-371D5B924050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C339BDA5-74FC-4004-D3A4-DFB593EE1EF6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EB63E737-92E9-5543-AB2F-190ABE39D63F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DBB1DDE9-A052-8067-AE85-17E27E476659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5CF3FBD9-BEBA-B8E0-5366-81DDB3229708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E67497F1-C9ED-8824-4A88-94C7DB9FA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DE5B7BFE-76E6-C8EA-9B31-A24C54FD6F5C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27B9DBEE-A07A-0FF9-F750-D9C00808FBBA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BFF6EA6E-F3B3-B694-FA4A-3DC258A4A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F7C7EEE1-F0D0-12EA-323D-F68DFC7B32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53D55B3D-DEAC-E692-C3F7-E3959E883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3CF664BF-EEC4-73D2-7325-7BD189EE9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D3D7A61E-2A70-765F-5053-2AEE6530A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09134F0F-E3E5-0671-94AE-D92B6CB81A9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4864AE9-E1E4-DFFC-6384-2B55B9603FB0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C93A3EA7-D2AE-563B-BE81-412E19E79AA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109DA4-077B-F96D-FC73-0DCB4AAB8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"lay"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5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8C3C0-9F0A-4287-0973-31248767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6700A3-36CF-0DAF-E50E-9F935745D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038498"/>
            <a:ext cx="5814070" cy="37127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Pros: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Supports incomplete words.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Suitable for low GPU specification.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support [</a:t>
            </a:r>
            <a:r>
              <a:rPr lang="en-US" i="0" dirty="0" err="1">
                <a:effectLst/>
                <a:latin typeface="gg sans"/>
              </a:rPr>
              <a:t>oov</a:t>
            </a:r>
            <a:r>
              <a:rPr lang="en-US" i="0" dirty="0">
                <a:effectLst/>
                <a:latin typeface="gg sans"/>
              </a:rPr>
              <a:t>] by using character-n-grams.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Good in derived words.</a:t>
            </a:r>
            <a:endParaRPr lang="en-US" dirty="0">
              <a:latin typeface="gg sans"/>
            </a:endParaRP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Fast performance,</a:t>
            </a:r>
            <a:r>
              <a:rPr lang="en-US" i="0" dirty="0">
                <a:effectLst/>
                <a:latin typeface="gg sans"/>
              </a:rPr>
              <a:t> faster than Bert but on accuracy.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Pretrained model.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Cons: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Don’t understand the main meaning of sentence concept.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Depend on word not for all sentence </a:t>
            </a:r>
            <a:endParaRPr lang="en-US" dirty="0">
              <a:latin typeface="gg sans"/>
            </a:endParaRPr>
          </a:p>
          <a:p>
            <a:pPr marL="628650" lvl="1" indent="-285750">
              <a:buFont typeface="+mj-lt"/>
              <a:buAutoNum type="arabicPeriod"/>
            </a:pPr>
            <a:r>
              <a:rPr lang="en-US" i="0" dirty="0" err="1">
                <a:effectLst/>
                <a:latin typeface="gg sans"/>
              </a:rPr>
              <a:t>Dont</a:t>
            </a:r>
            <a:r>
              <a:rPr lang="en-US" i="0" dirty="0">
                <a:effectLst/>
                <a:latin typeface="gg sans"/>
              </a:rPr>
              <a:t> understand the derived words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i="0" dirty="0">
                <a:effectLst/>
                <a:latin typeface="gg sans"/>
              </a:rPr>
              <a:t>Accuracy is Bad 76 %</a:t>
            </a:r>
            <a:endParaRPr lang="en-US" dirty="0"/>
          </a:p>
          <a:p>
            <a:pPr marL="628650" lvl="1" indent="-2857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942574-A6C2-2ECB-021D-68CF869518D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FAST TEXT CONT.</a:t>
            </a:r>
            <a:endParaRPr lang="en-US" sz="3200" noProof="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71A830D-9709-BF53-7FAD-672543E4566F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0D07320C-7D79-E184-C2DC-4659D2DFC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8C96E31A-2589-A6DE-76BB-D81F1CE49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EEB4E4D-C2E8-EEAE-65AB-0C5973DC73ED}"/>
              </a:ext>
            </a:extLst>
          </p:cNvPr>
          <p:cNvGrpSpPr/>
          <p:nvPr/>
        </p:nvGrpSpPr>
        <p:grpSpPr>
          <a:xfrm>
            <a:off x="6056613" y="10384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41B733DC-C34B-61EF-D22F-0F66BDA4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FCBAFC17-7E2A-B15A-2B45-C4EFAD61F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3451C80D-8364-7965-3CCE-D91B458AA30B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6DD4452-3583-6CE2-EF7B-DD2A80354541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3523A579-AC2B-EFAF-0B83-A79AD6C794EB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B33176D2-82D7-EA68-7BDD-B966E9A51F4E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CEC65447-120A-0F75-4286-E5608C6E5A60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B72C366D-E676-A936-CFE7-544839903945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C199316-4832-819C-CCB8-00AAE7D68293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5529674E-1A28-E2B1-2639-7491712CD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CC912EB-B629-4201-432F-F79D26542E8B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65729534-50E0-2F7F-20B0-0CEE0A2D5B7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44FE5C64-489A-B869-0A8F-A6012692C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EDAA67D2-D7D0-1909-B0A8-68D248979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A354A9DC-F552-A7AD-AC22-D8712B1AD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298533EE-5139-56FA-7B90-CA82CB8F4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6E56CF71-79E4-6B0A-4138-13490A98A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458038D4-9753-647A-944D-6A48587D1B0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DB18DC46-355B-2F1C-A33D-7F6C16B6B19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CBE6D3D-E27D-AA8D-689B-1A12CC63EEEF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C8EBD-7CEE-F865-902B-8E9BF08B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BBE486-317A-D21A-3C90-3DB5231EB3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LSTM</a:t>
            </a:r>
            <a:endParaRPr lang="en-US" sz="3200" noProof="0" dirty="0"/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1437E824-81F6-4AD7-DB84-E74E3CAC2C14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335DCCFB-6C63-BABC-F621-233957304DA9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31D6D1CC-E0F6-5E57-E692-6A1B40B64081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1C7D908F-6F2F-A595-3B9B-603100F5B6D8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0F4A281-B5C7-42E4-8759-6B6E501011D2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7D8F76B-6818-E3C4-C4F7-F03E85B1D00F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4EC7D6D3-66FD-8160-EEDE-D29864D9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57" y="1015800"/>
            <a:ext cx="5468628" cy="3735452"/>
          </a:xfrm>
        </p:spPr>
        <p:txBody>
          <a:bodyPr>
            <a:normAutofit/>
          </a:bodyPr>
          <a:lstStyle/>
          <a:p>
            <a:r>
              <a:rPr lang="en-US" dirty="0"/>
              <a:t>Introduction to NLP:</a:t>
            </a:r>
            <a:br>
              <a:rPr lang="en-US" dirty="0"/>
            </a:br>
            <a:r>
              <a:rPr lang="en-US" dirty="0"/>
              <a:t>If we want to make our computer understands the words but not like humans.</a:t>
            </a:r>
          </a:p>
          <a:p>
            <a:r>
              <a:rPr lang="en-US" dirty="0"/>
              <a:t>Then NLP will convert the text to vector of numbers.</a:t>
            </a:r>
          </a:p>
          <a:p>
            <a:r>
              <a:rPr lang="en-US" dirty="0"/>
              <a:t>Step to NLP: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Representation (Convert to numbers):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dirty="0"/>
              <a:t>Embedding.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dirty="0"/>
              <a:t>TF_IDF.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dirty="0"/>
              <a:t>Count Vector.</a:t>
            </a:r>
          </a:p>
          <a:p>
            <a:pPr marL="685800" lvl="1" indent="-342900">
              <a:buFont typeface="+mj-lt"/>
              <a:buAutoNum type="alphaLcPeriod"/>
            </a:pPr>
            <a:r>
              <a:rPr lang="en-US" dirty="0"/>
              <a:t>Contextual embedding (Like BERT).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Modeling.</a:t>
            </a:r>
          </a:p>
        </p:txBody>
      </p:sp>
    </p:spTree>
    <p:extLst>
      <p:ext uri="{BB962C8B-B14F-4D97-AF65-F5344CB8AC3E}">
        <p14:creationId xmlns:p14="http://schemas.microsoft.com/office/powerpoint/2010/main" val="176930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62DD1-B06D-CE4F-118F-46B68D04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FB10AC-BB0A-A80B-E097-5BC428DFBB3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LSTM CONT.</a:t>
            </a:r>
            <a:endParaRPr lang="en-US" sz="3200" noProof="0" dirty="0"/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7A8500DC-36CE-2B50-56D0-F29DD2242625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57CF86E5-C8B9-134D-824D-95DECED643F5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B096572B-18D6-FC89-ED3C-430A644613A9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8CDA630-234F-3B30-81A6-A54B12A300D6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E3EBEA4-9598-7C11-0074-69C9B42AC95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17949C3-E2AF-A149-FDC0-250C9EE66848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A7C1FBD1-E75E-FB0A-690B-E02E78D4C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57" y="1015800"/>
            <a:ext cx="8448580" cy="3735452"/>
          </a:xfrm>
        </p:spPr>
        <p:txBody>
          <a:bodyPr>
            <a:normAutofit/>
          </a:bodyPr>
          <a:lstStyle/>
          <a:p>
            <a:r>
              <a:rPr lang="en-US" dirty="0"/>
              <a:t>The meaning of embedding:</a:t>
            </a:r>
          </a:p>
          <a:p>
            <a:r>
              <a:rPr lang="en-US" dirty="0"/>
              <a:t>We represent word with a numeric space such as:</a:t>
            </a:r>
          </a:p>
          <a:p>
            <a:r>
              <a:rPr lang="en-US" dirty="0"/>
              <a:t>Vector(king) is more closed to vector(queen)</a:t>
            </a:r>
          </a:p>
          <a:p>
            <a:r>
              <a:rPr lang="en-US" dirty="0"/>
              <a:t>And the vector (sad) is opposite to the vector (happy).</a:t>
            </a:r>
          </a:p>
          <a:p>
            <a:endParaRPr lang="en-US" dirty="0"/>
          </a:p>
          <a:p>
            <a:r>
              <a:rPr lang="en-US" dirty="0"/>
              <a:t>The two famous types of embedding: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 Text is learning to represent the word from the context (word 2 VEC) but merge the embedding letter.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BERT (Transformer based): Take the full context before and after the word into consideration.</a:t>
            </a:r>
          </a:p>
        </p:txBody>
      </p:sp>
    </p:spTree>
    <p:extLst>
      <p:ext uri="{BB962C8B-B14F-4D97-AF65-F5344CB8AC3E}">
        <p14:creationId xmlns:p14="http://schemas.microsoft.com/office/powerpoint/2010/main" val="1558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638" y="1624254"/>
            <a:ext cx="5051665" cy="24815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Instead of Reading thousands of comments</a:t>
            </a:r>
            <a:br>
              <a:rPr lang="en-US" noProof="0" dirty="0"/>
            </a:br>
            <a:r>
              <a:rPr lang="en-US" noProof="0" dirty="0"/>
              <a:t>Our team concluded that sentiment analysis will be our best option so we can analyze the data and give feedback whether it’s positive or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Sentiment analysis helps many organizations such as: Twitter(X), Ministry of communication, Companies of communications etc.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74364"/>
            <a:ext cx="7696200" cy="367298"/>
          </a:xfrm>
        </p:spPr>
        <p:txBody>
          <a:bodyPr/>
          <a:lstStyle/>
          <a:p>
            <a:r>
              <a:rPr lang="en-US" noProof="0" dirty="0"/>
              <a:t>BUSNIESS PROBLEM</a:t>
            </a:r>
          </a:p>
        </p:txBody>
      </p:sp>
      <p:sp>
        <p:nvSpPr>
          <p:cNvPr id="10" name="Freeform 298">
            <a:extLst>
              <a:ext uri="{FF2B5EF4-FFF2-40B4-BE49-F238E27FC236}">
                <a16:creationId xmlns:a16="http://schemas.microsoft.com/office/drawing/2014/main" id="{23219761-45D3-8745-D6DA-CBFE3AEF0AD5}"/>
              </a:ext>
            </a:extLst>
          </p:cNvPr>
          <p:cNvSpPr>
            <a:spLocks/>
          </p:cNvSpPr>
          <p:nvPr/>
        </p:nvSpPr>
        <p:spPr bwMode="auto">
          <a:xfrm>
            <a:off x="5356427" y="4105838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302">
            <a:extLst>
              <a:ext uri="{FF2B5EF4-FFF2-40B4-BE49-F238E27FC236}">
                <a16:creationId xmlns:a16="http://schemas.microsoft.com/office/drawing/2014/main" id="{3BC543D7-A1BF-0190-00A5-56E468C35C86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1" name="Freeform 235">
            <a:extLst>
              <a:ext uri="{FF2B5EF4-FFF2-40B4-BE49-F238E27FC236}">
                <a16:creationId xmlns:a16="http://schemas.microsoft.com/office/drawing/2014/main" id="{BC173A41-6745-FDE9-55D7-7EAE31857C53}"/>
              </a:ext>
            </a:extLst>
          </p:cNvPr>
          <p:cNvSpPr>
            <a:spLocks/>
          </p:cNvSpPr>
          <p:nvPr/>
        </p:nvSpPr>
        <p:spPr bwMode="auto">
          <a:xfrm>
            <a:off x="1938974" y="4229309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2" name="Freeform 157">
            <a:extLst>
              <a:ext uri="{FF2B5EF4-FFF2-40B4-BE49-F238E27FC236}">
                <a16:creationId xmlns:a16="http://schemas.microsoft.com/office/drawing/2014/main" id="{FE3EF524-27BB-BCA9-2586-61C089AB0AFD}"/>
              </a:ext>
            </a:extLst>
          </p:cNvPr>
          <p:cNvSpPr>
            <a:spLocks noEditPoints="1"/>
          </p:cNvSpPr>
          <p:nvPr/>
        </p:nvSpPr>
        <p:spPr bwMode="auto">
          <a:xfrm>
            <a:off x="6854069" y="1528799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3" name="Freeform 159">
            <a:extLst>
              <a:ext uri="{FF2B5EF4-FFF2-40B4-BE49-F238E27FC236}">
                <a16:creationId xmlns:a16="http://schemas.microsoft.com/office/drawing/2014/main" id="{B6C3100E-A9D7-C98B-C0AA-C27EC533F98E}"/>
              </a:ext>
            </a:extLst>
          </p:cNvPr>
          <p:cNvSpPr>
            <a:spLocks noEditPoints="1"/>
          </p:cNvSpPr>
          <p:nvPr/>
        </p:nvSpPr>
        <p:spPr bwMode="auto">
          <a:xfrm>
            <a:off x="660959" y="1166593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4" name="Freeform 220">
            <a:extLst>
              <a:ext uri="{FF2B5EF4-FFF2-40B4-BE49-F238E27FC236}">
                <a16:creationId xmlns:a16="http://schemas.microsoft.com/office/drawing/2014/main" id="{81E5ACD7-EA35-74D3-AB30-689068EC0018}"/>
              </a:ext>
            </a:extLst>
          </p:cNvPr>
          <p:cNvSpPr>
            <a:spLocks/>
          </p:cNvSpPr>
          <p:nvPr/>
        </p:nvSpPr>
        <p:spPr bwMode="auto">
          <a:xfrm rot="5400000">
            <a:off x="7563552" y="1261772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39085117-12D0-E3B0-CA73-C30EBE33C653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4B830CD-58D1-B63C-C891-6A4D0CF7757F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AF46087D-D3D1-6234-1854-3591D19C9C4B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5">
            <a:extLst>
              <a:ext uri="{FF2B5EF4-FFF2-40B4-BE49-F238E27FC236}">
                <a16:creationId xmlns:a16="http://schemas.microsoft.com/office/drawing/2014/main" id="{F020D93C-4070-7E16-A30D-9565086D3A0A}"/>
              </a:ext>
            </a:extLst>
          </p:cNvPr>
          <p:cNvSpPr>
            <a:spLocks/>
          </p:cNvSpPr>
          <p:nvPr/>
        </p:nvSpPr>
        <p:spPr bwMode="auto">
          <a:xfrm>
            <a:off x="7151167" y="5008119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F7FA592-70E0-3EC5-D4EA-86771EA2F39B}"/>
              </a:ext>
            </a:extLst>
          </p:cNvPr>
          <p:cNvGrpSpPr/>
          <p:nvPr/>
        </p:nvGrpSpPr>
        <p:grpSpPr>
          <a:xfrm>
            <a:off x="977085" y="4908455"/>
            <a:ext cx="1199268" cy="599634"/>
            <a:chOff x="5638801" y="2709863"/>
            <a:chExt cx="495300" cy="247650"/>
          </a:xfrm>
        </p:grpSpPr>
        <p:sp>
          <p:nvSpPr>
            <p:cNvPr id="5" name="Freeform 175">
              <a:extLst>
                <a:ext uri="{FF2B5EF4-FFF2-40B4-BE49-F238E27FC236}">
                  <a16:creationId xmlns:a16="http://schemas.microsoft.com/office/drawing/2014/main" id="{1128C148-1311-E83D-1A20-D5DE7A5C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19061FEC-0BEB-310A-573A-6A509C1D0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4" name="Picture 13" descr="A white x on a black background">
            <a:extLst>
              <a:ext uri="{FF2B5EF4-FFF2-40B4-BE49-F238E27FC236}">
                <a16:creationId xmlns:a16="http://schemas.microsoft.com/office/drawing/2014/main" id="{A5788A3B-D8C4-0122-7178-EDA757E6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26" y="975158"/>
            <a:ext cx="1897831" cy="1067530"/>
          </a:xfrm>
          <a:prstGeom prst="rect">
            <a:avLst/>
          </a:prstGeom>
        </p:spPr>
      </p:pic>
      <p:pic>
        <p:nvPicPr>
          <p:cNvPr id="16" name="Picture 15" descr="A close-up of a sign&#10;&#10;AI-generated content may be incorrect.">
            <a:extLst>
              <a:ext uri="{FF2B5EF4-FFF2-40B4-BE49-F238E27FC236}">
                <a16:creationId xmlns:a16="http://schemas.microsoft.com/office/drawing/2014/main" id="{B7B340C2-8A26-09EE-0F95-4F22DEE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7" b="26936"/>
          <a:stretch/>
        </p:blipFill>
        <p:spPr>
          <a:xfrm>
            <a:off x="5394868" y="2274116"/>
            <a:ext cx="1958773" cy="909021"/>
          </a:xfrm>
          <a:prstGeom prst="rect">
            <a:avLst/>
          </a:prstGeom>
        </p:spPr>
      </p:pic>
      <p:pic>
        <p:nvPicPr>
          <p:cNvPr id="18" name="Picture 17" descr="A close up of a logo&#10;&#10;AI-generated content may be incorrect.">
            <a:extLst>
              <a:ext uri="{FF2B5EF4-FFF2-40B4-BE49-F238E27FC236}">
                <a16:creationId xmlns:a16="http://schemas.microsoft.com/office/drawing/2014/main" id="{2DD4AA15-961D-4B1B-83D4-184ABE60C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44" y="3359627"/>
            <a:ext cx="1240193" cy="12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  <p:bldP spid="24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F0CC-E5E2-F707-5875-FAE39799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62B7F1-6CCB-661B-AB28-0A1B4E9D81C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dirty="0"/>
              <a:t>LSTM CONT.</a:t>
            </a:r>
            <a:endParaRPr lang="en-US" sz="3200" noProof="0" dirty="0"/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B654D7AE-5F51-63A4-A0F7-25A95772D1C8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94E19ABC-D5ED-8274-A301-7F5C9A0B0FF8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89DC1C52-2E8C-5B89-88F1-37F717488049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93A15A7-3FD6-3CE4-59EE-49EF480C7A47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BFEFECB1-473E-9D1B-C0B4-EA25E1B1F912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2BE7CF9-58B1-244F-8B1D-D52D777A87D9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94790286-05AB-B751-CAA9-601E6A447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57" y="1015800"/>
            <a:ext cx="8448580" cy="3735452"/>
          </a:xfrm>
        </p:spPr>
        <p:txBody>
          <a:bodyPr>
            <a:normAutofit/>
          </a:bodyPr>
          <a:lstStyle/>
          <a:p>
            <a:r>
              <a:rPr lang="en-US" dirty="0"/>
              <a:t>LSTM is a type of RNN that was designed to solve the problem of vanishing gradient.</a:t>
            </a:r>
          </a:p>
          <a:p>
            <a:r>
              <a:rPr lang="en-US" dirty="0"/>
              <a:t>How to represent to design LSTM RNN.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Preparing tokenizer and train it on the text (Integer encoding).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the prelearned tokenizer on tweets using </a:t>
            </a:r>
            <a:r>
              <a:rPr lang="en-US" dirty="0" err="1"/>
              <a:t>tokenizer.text_to_sequence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part of padding and truncate.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Going to train, test, split, feature selection and feature engineering.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Built sequential LSTM model.</a:t>
            </a:r>
          </a:p>
          <a:p>
            <a:endParaRPr lang="en-US" dirty="0"/>
          </a:p>
          <a:p>
            <a:r>
              <a:rPr lang="en-US" dirty="0"/>
              <a:t># We used the at dense layer (</a:t>
            </a:r>
            <a:r>
              <a:rPr lang="en-US" dirty="0" err="1"/>
              <a:t>relu</a:t>
            </a:r>
            <a:r>
              <a:rPr lang="en-US" dirty="0"/>
              <a:t>) to protect the model from vanishing gradient.</a:t>
            </a:r>
          </a:p>
          <a:p>
            <a:r>
              <a:rPr lang="en-US" dirty="0"/>
              <a:t># And in output layer we used sigmoid function.</a:t>
            </a:r>
          </a:p>
        </p:txBody>
      </p:sp>
    </p:spTree>
    <p:extLst>
      <p:ext uri="{BB962C8B-B14F-4D97-AF65-F5344CB8AC3E}">
        <p14:creationId xmlns:p14="http://schemas.microsoft.com/office/powerpoint/2010/main" val="71776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4E7B-BF11-9BAA-885F-DFE1168C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250716-C87C-6894-4BF2-B6F1D332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52150"/>
            <a:ext cx="5468628" cy="3425148"/>
          </a:xfrm>
        </p:spPr>
        <p:txBody>
          <a:bodyPr/>
          <a:lstStyle/>
          <a:p>
            <a:r>
              <a:rPr lang="en-US" b="1" dirty="0"/>
              <a:t>Embedding Distil Bert: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Words and </a:t>
            </a:r>
            <a:r>
              <a:rPr lang="en-US" b="1" dirty="0" err="1"/>
              <a:t>Subwords</a:t>
            </a:r>
            <a:r>
              <a:rPr lang="en-US" b="1" dirty="0"/>
              <a:t>. [Encodings are pretrained]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Segment encoding (Number of sentence).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Positing of words (Number of word).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5BECF7-95D2-464C-B69C-83BD4D5FC4B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Distil Bert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1F5B44D-D2E8-C21E-CE3A-B40A9EE029C5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5EBF5C0B-6C96-31ED-41BA-31F945E9A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8E49F1F2-1139-A558-7D88-B25153F0D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4EBD229-53CF-EFBD-0ACD-1F1C177526A6}"/>
              </a:ext>
            </a:extLst>
          </p:cNvPr>
          <p:cNvGrpSpPr/>
          <p:nvPr/>
        </p:nvGrpSpPr>
        <p:grpSpPr>
          <a:xfrm>
            <a:off x="6056613" y="1212469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BA7005B3-4DE9-B376-EA57-BD249182C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77BDB5AE-EC46-494C-AEEB-8FF92721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7491C8B0-7B36-58E8-FBD1-534D1E5E1BA5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5F2E06EC-E0BF-3BDF-2432-F6472B682E3C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BCAA0024-E9AC-F61B-3B94-04986F45FF21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44334011-23A4-4984-EBC1-B35FCCD0C99F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D8528255-8FCD-22AB-B749-8F028B0D96BF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E5084C7F-7756-F666-DF5B-63CFA33230B9}"/>
              </a:ext>
            </a:extLst>
          </p:cNvPr>
          <p:cNvSpPr>
            <a:spLocks noEditPoints="1"/>
          </p:cNvSpPr>
          <p:nvPr/>
        </p:nvSpPr>
        <p:spPr bwMode="auto">
          <a:xfrm>
            <a:off x="7018917" y="1862985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ACC99FA6-AC0F-784F-57DA-EB8F1456BC5F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C3802CB-EB5C-FB3F-E177-0A3C98CBF3F1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9D2B63A5-1169-4DFB-509B-96CB2AC6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422E499-37C5-6BB2-1042-BF3E7E8696FF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88888581-17B5-E035-177F-22F6EC31583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5F48E37F-9B5B-56AC-EABF-279E0CEBB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2EF16F6E-14B7-D9B3-E97A-11279C452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DAD82A42-095F-7BD6-5217-32A3F9A7E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1492C023-00E9-7FAE-1545-C9629E2EB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6241AF7A-5936-B984-5673-7A47C4617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D8981C88-D6FE-FFC3-23A5-46FCDDA7C406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7049600-3821-831A-865A-76131BE5CCF7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7EBC66A7-BA42-F0F2-5747-CF619EBA9154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FCD3-C5CC-BA6D-70FA-74C6EBB5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4">
                <a:extLst>
                  <a:ext uri="{FF2B5EF4-FFF2-40B4-BE49-F238E27FC236}">
                    <a16:creationId xmlns:a16="http://schemas.microsoft.com/office/drawing/2014/main" id="{8D6FDE08-5FB3-410A-2610-E6ED2D4855C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60288" y="952150"/>
                <a:ext cx="5468628" cy="3425148"/>
              </a:xfrm>
            </p:spPr>
            <p:txBody>
              <a:bodyPr/>
              <a:lstStyle/>
              <a:p>
                <a:r>
                  <a:rPr lang="en-US" b="1" dirty="0"/>
                  <a:t>Attention Distil Bert (QKV):</a:t>
                </a:r>
                <a:endParaRPr lang="ar-EG" b="1" dirty="0"/>
              </a:p>
              <a:p>
                <a:r>
                  <a:rPr lang="en-US" b="1" dirty="0"/>
                  <a:t>Attention captures the context of the word as each word is represented as a linear combination of all the values of the other words.</a:t>
                </a:r>
              </a:p>
              <a:p>
                <a:r>
                  <a:rPr lang="en-US" b="1" dirty="0"/>
                  <a:t>Value = Embedding x Weights of Value(WV).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1" dirty="0"/>
                  <a:t>What are the weights?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1" dirty="0"/>
                  <a:t>Weights of the linear combination equals the dot product of the query and the key.</a:t>
                </a:r>
              </a:p>
              <a:p>
                <a:r>
                  <a:rPr lang="en-US" b="1" dirty="0"/>
                  <a:t>Query = Embedding x Weights of Query(WQ).</a:t>
                </a:r>
              </a:p>
              <a:p>
                <a:r>
                  <a:rPr lang="en-US" b="1" dirty="0"/>
                  <a:t>Key = Embedding x Weights of Key(WK).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𝑹𝒆𝒑𝒓𝒆𝒔𝒆𝒏𝒕𝒂𝒕𝒊𝒐𝒏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Marcador de texto 4">
                <a:extLst>
                  <a:ext uri="{FF2B5EF4-FFF2-40B4-BE49-F238E27FC236}">
                    <a16:creationId xmlns:a16="http://schemas.microsoft.com/office/drawing/2014/main" id="{8D6FDE08-5FB3-410A-2610-E6ED2D485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60288" y="952150"/>
                <a:ext cx="5468628" cy="3425148"/>
              </a:xfrm>
              <a:blipFill>
                <a:blip r:embed="rId2"/>
                <a:stretch>
                  <a:fillRect l="-446" t="-890" r="-111" b="-20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74FB5B-2E6B-2652-1FBC-2C63EDA5C57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Distil Bert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2C17325-9788-44BA-AF0A-933676A052E5}"/>
              </a:ext>
            </a:extLst>
          </p:cNvPr>
          <p:cNvGrpSpPr/>
          <p:nvPr/>
        </p:nvGrpSpPr>
        <p:grpSpPr>
          <a:xfrm rot="16200000">
            <a:off x="577105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86F9BBE4-E889-E109-2867-A21414EAB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649BF54F-A4B0-951A-31DC-C6B1C05613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8CE8F9E-CBD8-4D75-B0CD-75A8F4375DEA}"/>
              </a:ext>
            </a:extLst>
          </p:cNvPr>
          <p:cNvGrpSpPr/>
          <p:nvPr/>
        </p:nvGrpSpPr>
        <p:grpSpPr>
          <a:xfrm>
            <a:off x="6056613" y="1212469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73940F62-A0A9-71DA-D9A1-227EA0963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3A1BD3E4-DB0E-EA81-FEB5-207A904F7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B1C23F78-8CF1-C504-BBD2-08A39EBB0FB6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17DE8389-89BD-4CF3-EAE1-863E4DE78693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FD44CA3B-0D5A-FA20-305D-EF6A0618E516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31B03404-8188-4043-BDFA-F0D7EFD053E2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7DEEE12F-80CB-8F3C-9564-DDE6F2FA9224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A2CBB3CD-D428-890F-D4E3-19C2541D0A1D}"/>
              </a:ext>
            </a:extLst>
          </p:cNvPr>
          <p:cNvSpPr>
            <a:spLocks noEditPoints="1"/>
          </p:cNvSpPr>
          <p:nvPr/>
        </p:nvSpPr>
        <p:spPr bwMode="auto">
          <a:xfrm>
            <a:off x="7018917" y="1862985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C75C00F8-FF06-C167-ADAC-666B06955940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B10510C-4C69-5D50-17F7-97C4BB353921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5EC1B788-E113-6E70-A4F3-9A00AD871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6894B535-6227-0CCF-67B6-BEB0B3F504F1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32ADCD0D-CC6C-965C-1E0C-009C60EE80F8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2AC37D6D-5943-1032-F4F1-6AD6CA863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AD67E3D4-1A2E-9D04-261F-81AE97592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B4C44733-49DF-7A30-F8BA-E07ED0458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1CCB2D3D-9EBA-F1C4-D8E5-5D8F20A0F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983C4F6D-1D1F-F02D-A47C-619C3A436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DAD3B2F9-82D4-2476-B623-48EED5ABFFE5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B86F8E5-1022-A3EA-D19F-4F48CF6C70CF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3B28E10-D21F-15F5-26E6-C330AFBE30B6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152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B4809-63F8-FDE4-D15A-8554CB87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E6673-A9CD-958E-3FD4-AFC55830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52150"/>
            <a:ext cx="5468628" cy="3425148"/>
          </a:xfrm>
        </p:spPr>
        <p:txBody>
          <a:bodyPr/>
          <a:lstStyle/>
          <a:p>
            <a:r>
              <a:rPr lang="en-US" b="1" dirty="0"/>
              <a:t>Transformers Distil Bert: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 combination of an encoder and a decoder.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An encoder is a series of repeating blocks (Attention layer + Feed Forward neural network)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The final attention layer supplies the Queries and the Keys.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In the decoder a set of values of the output space is used to compute the result encoding.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Decode the representation to obtain the output.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3933FD-413D-2AAB-4E3E-54BAD9FF779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Distil Bert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CDC09068-ED7F-8466-EC41-541B4283C873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215FE4E8-4892-9C6C-D6B3-57E7E15C329E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FD93EB42-B5EA-B93A-84E7-0B15257FEEC4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C251D277-F99F-C4A4-D689-8A57BF76F69D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418C2A63-54C5-919A-F1A0-A00D3A385B2B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CAD8B02F-2299-5A01-3A60-E6AFA0E47D26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657EB4EC-14D7-B429-59A5-257DBED17FBC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26" name="Picture 2" descr="Transformer architecture (figure sourced from original paper [26 ...">
            <a:extLst>
              <a:ext uri="{FF2B5EF4-FFF2-40B4-BE49-F238E27FC236}">
                <a16:creationId xmlns:a16="http://schemas.microsoft.com/office/drawing/2014/main" id="{D373221C-5BF0-2FB6-3642-CFED7F23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35" y="863532"/>
            <a:ext cx="2532801" cy="38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9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A7E2-E25C-011D-81D1-A4F4EE0E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EEB3DF-4C81-E7A9-4A54-A09636CA7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952150"/>
            <a:ext cx="5468628" cy="3425148"/>
          </a:xfrm>
        </p:spPr>
        <p:txBody>
          <a:bodyPr/>
          <a:lstStyle/>
          <a:p>
            <a:r>
              <a:rPr lang="en-US" b="1" dirty="0"/>
              <a:t>Why Distil BERT?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 type of encoder. (Bidirectional Encoders representations of transformers.)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In Bert a token [CLS] is added at the beginning of the sentence.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The representation of the [CLS] token is the features for the classification.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EX. [CLS] This is good. [SEP] I felt excited.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Features are fed to a fully connected layer.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Parameters to train: Embeddings, QKV weights for each Iteration [6 for </a:t>
            </a:r>
            <a:r>
              <a:rPr lang="en-US" b="1" dirty="0" err="1"/>
              <a:t>DestillBERT</a:t>
            </a:r>
            <a:r>
              <a:rPr lang="en-US" b="1" dirty="0"/>
              <a:t>], Classifier.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We give the option to fully train all the parameters, or –By default – The final attention / FFN layer + the classifier.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88C5CC-C37F-C526-8764-1ECD8125AB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Distil Bert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BC9D7058-CBE9-161C-815D-E728F19DABD3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7EED6F8A-7BA5-CFBF-B178-C719D00056B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2F5959FE-D7B9-0CA1-28B6-5C59F741C325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888C15FB-FCDA-1DA3-6EF3-E50053F698F1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27CF8403-CAA3-B1A1-ABD2-9124E3FEBEE2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194FC88D-7BF6-07EB-D8D8-6F7F9FACF877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D76C750F-8196-F431-E84E-6D6D16C0AA2F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3" name="Picture 2" descr="A diagram of a process&#10;&#10;AI-generated content may be incorrect.">
            <a:extLst>
              <a:ext uri="{FF2B5EF4-FFF2-40B4-BE49-F238E27FC236}">
                <a16:creationId xmlns:a16="http://schemas.microsoft.com/office/drawing/2014/main" id="{F8B6B9F1-CE0F-3D2B-2438-13DE4EC1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05" y="1059684"/>
            <a:ext cx="1967581" cy="34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E43CD-CA8B-AC4D-B796-5680E64E9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918995-2929-E512-BD92-B5FE9C154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634292"/>
            <a:ext cx="5468628" cy="27430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Random Forest (Classical Machine Learning Model).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LightGBM (Classical Machine Learning Model).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fastText</a:t>
            </a:r>
            <a:r>
              <a:rPr lang="en-US" dirty="0"/>
              <a:t> (</a:t>
            </a:r>
            <a:r>
              <a:rPr lang="en-US" dirty="0" err="1"/>
              <a:t>Hypermodel</a:t>
            </a:r>
            <a:r>
              <a:rPr lang="en-US" dirty="0"/>
              <a:t> “Classical &amp; Deep Learning Model”).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LSTM (RNN “Deep Learning”).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Distilbert (Transformer based deep learning).</a:t>
            </a:r>
          </a:p>
          <a:p>
            <a:endParaRPr lang="en-US" dirty="0"/>
          </a:p>
          <a:p>
            <a:r>
              <a:rPr lang="en-US" b="1" dirty="0"/>
              <a:t># We chose Distilbert.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155A2-231D-E0AF-6C09-A1CB4C2BD61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NOTE !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9A58A4D-AD17-978E-12D6-BD7BFB49DA5E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7D4F586A-89EC-6A59-A4E6-854F7B84D5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44229A01-ECD9-C12A-63E2-39E09CBC4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41293441-B08D-1213-67CB-096B0E502CB9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A829C480-9076-8BA1-724F-FBDE10995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35F45823-E501-2332-0C68-3AABBCF02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4E7A7697-5A1A-7463-CDB0-F6FAC4A96F57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6E46163B-19BA-260E-9039-4319CFC332C0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42568657-7482-8CDB-4F92-F0837236AA45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B281FAA0-A442-5C19-EAB2-218D1B671C6B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D7583E67-FD7A-D389-6539-FDEA6721A91F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8A56D0DE-74E4-2760-6EC4-5E7845F4878A}"/>
              </a:ext>
            </a:extLst>
          </p:cNvPr>
          <p:cNvSpPr>
            <a:spLocks noEditPoints="1"/>
          </p:cNvSpPr>
          <p:nvPr/>
        </p:nvSpPr>
        <p:spPr bwMode="auto">
          <a:xfrm>
            <a:off x="2342656" y="1352957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5E0BE8C4-1F91-EEE9-19E3-CF1CE35CA76E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F48A717-174A-8EA0-63D2-56F289C2ED60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D5398352-A7B5-C532-D574-EFB1DB726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31229C8-8CE3-F223-2B36-082DC33E0235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F1A54E3-5FA0-4E71-4741-CFE44A06A528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C2452DB4-CE37-2456-4D5D-2F59F3AC9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D63208F1-11B4-40A9-61B7-4BA303A80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3770AF99-C9C4-3822-884E-9A556D8E72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3901FC63-A04E-449F-C21E-3B4EEAA35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89A2F45F-2924-9EFD-8BDF-D165C21BF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34B44B90-E05F-9BC6-6E19-81FE4184E9E4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A4E445C2-B017-CDEC-75FB-771343BA7B5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9732AA10-339D-91B7-50EC-9C18F2AF3D73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33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AC781-7BE3-C06F-206F-B2DECA5D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099E5E30-A4E5-E915-5E8B-C96FC2A99D09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B56FC-AB09-86CF-F81C-E32282ED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04" y="2131018"/>
            <a:ext cx="4804336" cy="881464"/>
          </a:xfrm>
        </p:spPr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002D0DBB-59C5-960C-D5E7-019480DC6E53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dirty="0"/>
              <a:t>08</a:t>
            </a:r>
            <a:endParaRPr lang="en-US" noProof="0" dirty="0"/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3806D8DF-6491-4ACC-B2B3-38A9B6BCAE95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CD992F86-AE19-5F1D-4821-7B220483ECB6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0C44EA20-8DE4-E6BF-2AEB-F4B9417DFCBE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D31F8DDC-01E5-4173-1D08-47253ABBFC34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5B39191F-66BB-C573-4DD2-BD97D2249765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A38444F-A4CE-F144-4195-73C9EAAB1727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9AB59F28-16FA-10BD-BC8A-9F0B6442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C30666EF-1947-43E0-B1B3-0795FB12A571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39D9FA71-D7B4-4294-0BF7-2CBAF290A679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F544A19B-E7CE-EEBF-E404-2AD62D0943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B592E143-405C-8183-2C91-708B18FF9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CA0B4E0A-6086-2049-CA28-E700EE970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85907CA4-B245-43F6-4591-B02259340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F794F230-0B4C-3CF7-4565-89A016C41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2DDFC1EB-8D7A-94A1-5ECB-D715C2517A28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48398B6C-40EB-EFEF-353D-9AFF5F9841E1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3501A25D-8205-5ED5-EC74-27A7A80EF6E6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5A121ADF-D1D1-7837-0365-B20CBF901894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2D0AC804-DAE1-BAF7-4C7C-FC2E0FAEB0C3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38CB296A-FA63-A0E0-4CA5-58B8C60AE679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38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AA8DE-9696-8279-D400-584A5822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F82AE1-3795-599D-C0A0-2A706C650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115068"/>
            <a:ext cx="5468628" cy="32622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 BOTH FRONT &amp; BACK END: </a:t>
            </a:r>
            <a:r>
              <a:rPr lang="en-US" dirty="0"/>
              <a:t>We used flask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API: </a:t>
            </a:r>
            <a:r>
              <a:rPr lang="en-US" dirty="0"/>
              <a:t>It’ll be predicting how much confidence whether it’s positive or negative.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Built using Flask and structured via Blueprints.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Endpoint: POST /predict.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Accepts JSON with list of tweets → returns sentiment labels</a:t>
            </a:r>
            <a:r>
              <a:rPr lang="en-US" dirty="0">
                <a:latin typeface="gg sans"/>
              </a:rPr>
              <a:t>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Integrated with trained </a:t>
            </a:r>
            <a:r>
              <a:rPr lang="en-US" b="0" i="0" dirty="0" err="1">
                <a:effectLst/>
                <a:latin typeface="gg sans"/>
              </a:rPr>
              <a:t>DistilBERT</a:t>
            </a:r>
            <a:r>
              <a:rPr lang="en-US" b="0" i="0" dirty="0">
                <a:effectLst/>
                <a:latin typeface="gg sans"/>
              </a:rPr>
              <a:t> model.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Includes:</a:t>
            </a:r>
            <a:endParaRPr lang="en-US" dirty="0">
              <a:latin typeface="gg sans"/>
            </a:endParaRP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Input validation.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Logging (debug mode).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sans"/>
              </a:rPr>
              <a:t>GET /</a:t>
            </a:r>
            <a:r>
              <a:rPr lang="en-US" b="0" i="0" dirty="0" err="1">
                <a:effectLst/>
                <a:latin typeface="gg sans"/>
              </a:rPr>
              <a:t>healthz</a:t>
            </a:r>
            <a:r>
              <a:rPr lang="en-US" b="0" i="0" dirty="0">
                <a:effectLst/>
                <a:latin typeface="gg sans"/>
              </a:rPr>
              <a:t> for status checks</a:t>
            </a:r>
            <a:r>
              <a:rPr lang="en-US" dirty="0">
                <a:latin typeface="gg sans"/>
              </a:rPr>
              <a:t>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Front End: </a:t>
            </a:r>
            <a:r>
              <a:rPr lang="en-US" dirty="0"/>
              <a:t>This where the back end will receive our request.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Docker: </a:t>
            </a:r>
            <a:r>
              <a:rPr lang="en-US" dirty="0"/>
              <a:t>We have also used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5B56D0-5F2E-55DA-147E-B757B4A6131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DEPLOYMENT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CEDB638-7B17-E6EF-9A39-9805A0E28DB0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E620DC70-8598-DF97-0DA1-E595B7910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48371B8E-D544-9521-E133-434B4271B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48F0619-71EB-0A49-721C-986036432BC5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EE7B136C-5B3F-36DC-BB2A-A627F5FDA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18ECA6D4-952E-55CB-05FA-5C5B9538C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3190E4B1-B3BF-FC92-BE02-0766D98D4F8F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763A6961-09C1-5F3C-AF25-3E1BE5547847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EFD2B54C-AA75-EDB1-707F-B76CD4A3B322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852AA776-583D-568E-C703-66EB0D15E342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D364A92B-8E08-A50C-294E-11DFB5DA1F96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E7F9C3C6-FA06-4509-1DBF-5663414170DC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D04F584A-B180-7056-3C14-8322A0893AD6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66F50B9A-6CC9-BA78-2E8B-149BB7A54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696745BE-E04D-C371-D83D-B5D2AB92404C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569667C6-9749-1024-13D0-DF349EAF2106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7695AB1A-6CED-56FE-CC16-3682D2591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95D88396-DD80-2CBB-3498-1F24D70E28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33F83EB7-F4ED-C17E-4D58-83DD62679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EA1C97CE-32FA-6CAB-6E8D-E0322EB34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F3C4A937-2023-65C6-0E48-7812654B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3A36D0EE-A358-CBC5-EAF6-32649CAFF66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74604B4-8E1D-3F25-B196-AE79811BBAFB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F4834C61-829D-6508-612E-50CAEF4ECDD5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78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2244541"/>
            <a:ext cx="6324600" cy="922389"/>
          </a:xfrm>
        </p:spPr>
        <p:txBody>
          <a:bodyPr/>
          <a:lstStyle/>
          <a:p>
            <a:r>
              <a:rPr lang="en-US" noProof="0" dirty="0"/>
              <a:t>¡GRACIAS!</a:t>
            </a:r>
          </a:p>
        </p:txBody>
      </p:sp>
      <p:sp>
        <p:nvSpPr>
          <p:cNvPr id="7" name="Google Shape;549;p53">
            <a:extLst>
              <a:ext uri="{FF2B5EF4-FFF2-40B4-BE49-F238E27FC236}">
                <a16:creationId xmlns:a16="http://schemas.microsoft.com/office/drawing/2014/main" id="{CA848B6E-0E45-4285-8030-D7BDE60566D3}"/>
              </a:ext>
            </a:extLst>
          </p:cNvPr>
          <p:cNvSpPr txBox="1"/>
          <p:nvPr/>
        </p:nvSpPr>
        <p:spPr>
          <a:xfrm>
            <a:off x="2358736" y="4421332"/>
            <a:ext cx="4426528" cy="16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 noProof="0" dirty="0">
                <a:ea typeface="Anaheim"/>
                <a:cs typeface="Anaheim"/>
                <a:sym typeface="Anaheim"/>
              </a:rPr>
              <a:t>Por favor, </a:t>
            </a:r>
            <a:r>
              <a:rPr lang="en-US" sz="1200" noProof="0" dirty="0" err="1">
                <a:ea typeface="Anaheim"/>
                <a:cs typeface="Anaheim"/>
                <a:sym typeface="Anaheim"/>
              </a:rPr>
              <a:t>conserva</a:t>
            </a:r>
            <a:r>
              <a:rPr lang="en-US" sz="1200" noProof="0" dirty="0">
                <a:ea typeface="Anaheim"/>
                <a:cs typeface="Anaheim"/>
                <a:sym typeface="Anaheim"/>
              </a:rPr>
              <a:t> </a:t>
            </a:r>
            <a:r>
              <a:rPr lang="en-US" sz="1200" noProof="0" dirty="0" err="1">
                <a:ea typeface="Anaheim"/>
                <a:cs typeface="Anaheim"/>
                <a:sym typeface="Anaheim"/>
              </a:rPr>
              <a:t>esta</a:t>
            </a:r>
            <a:r>
              <a:rPr lang="en-US" sz="1200" noProof="0" dirty="0">
                <a:ea typeface="Anaheim"/>
                <a:cs typeface="Anaheim"/>
                <a:sym typeface="Anaheim"/>
              </a:rPr>
              <a:t> </a:t>
            </a:r>
            <a:r>
              <a:rPr lang="en-US" sz="1200" noProof="0" dirty="0" err="1">
                <a:ea typeface="Anaheim"/>
                <a:cs typeface="Anaheim"/>
                <a:sym typeface="Anaheim"/>
              </a:rPr>
              <a:t>diapositiva</a:t>
            </a:r>
            <a:r>
              <a:rPr lang="en-US" sz="1200" noProof="0" dirty="0">
                <a:ea typeface="Anaheim"/>
                <a:cs typeface="Anaheim"/>
                <a:sym typeface="Anaheim"/>
              </a:rPr>
              <a:t> para </a:t>
            </a:r>
            <a:r>
              <a:rPr lang="en-US" sz="1200" noProof="0" dirty="0" err="1">
                <a:ea typeface="Anaheim"/>
                <a:cs typeface="Anaheim"/>
                <a:sym typeface="Anaheim"/>
              </a:rPr>
              <a:t>atribuirnos</a:t>
            </a:r>
            <a:endParaRPr lang="en-US" sz="1200" noProof="0" dirty="0">
              <a:ea typeface="Anaheim"/>
              <a:cs typeface="Anaheim"/>
              <a:sym typeface="Anaheim"/>
            </a:endParaRPr>
          </a:p>
        </p:txBody>
      </p:sp>
      <p:sp>
        <p:nvSpPr>
          <p:cNvPr id="2" name="Freeform 298">
            <a:extLst>
              <a:ext uri="{FF2B5EF4-FFF2-40B4-BE49-F238E27FC236}">
                <a16:creationId xmlns:a16="http://schemas.microsoft.com/office/drawing/2014/main" id="{9A2A44A3-ADA5-2FC0-EC4D-7D8A844BCEAA}"/>
              </a:ext>
            </a:extLst>
          </p:cNvPr>
          <p:cNvSpPr>
            <a:spLocks/>
          </p:cNvSpPr>
          <p:nvPr/>
        </p:nvSpPr>
        <p:spPr bwMode="auto">
          <a:xfrm>
            <a:off x="750430" y="1480189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302">
            <a:extLst>
              <a:ext uri="{FF2B5EF4-FFF2-40B4-BE49-F238E27FC236}">
                <a16:creationId xmlns:a16="http://schemas.microsoft.com/office/drawing/2014/main" id="{C5B47DF9-0860-8B63-5ACB-0790887E5316}"/>
              </a:ext>
            </a:extLst>
          </p:cNvPr>
          <p:cNvSpPr>
            <a:spLocks/>
          </p:cNvSpPr>
          <p:nvPr/>
        </p:nvSpPr>
        <p:spPr bwMode="auto">
          <a:xfrm>
            <a:off x="685651" y="3871154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235">
            <a:extLst>
              <a:ext uri="{FF2B5EF4-FFF2-40B4-BE49-F238E27FC236}">
                <a16:creationId xmlns:a16="http://schemas.microsoft.com/office/drawing/2014/main" id="{0B76B6EF-1494-DF58-9C8E-3DA5C826C8D9}"/>
              </a:ext>
            </a:extLst>
          </p:cNvPr>
          <p:cNvSpPr>
            <a:spLocks/>
          </p:cNvSpPr>
          <p:nvPr/>
        </p:nvSpPr>
        <p:spPr bwMode="auto">
          <a:xfrm>
            <a:off x="543796" y="2705736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157">
            <a:extLst>
              <a:ext uri="{FF2B5EF4-FFF2-40B4-BE49-F238E27FC236}">
                <a16:creationId xmlns:a16="http://schemas.microsoft.com/office/drawing/2014/main" id="{4F3E91AB-28BF-DCEF-5742-0D9B121BA8B6}"/>
              </a:ext>
            </a:extLst>
          </p:cNvPr>
          <p:cNvSpPr>
            <a:spLocks noEditPoints="1"/>
          </p:cNvSpPr>
          <p:nvPr/>
        </p:nvSpPr>
        <p:spPr bwMode="auto">
          <a:xfrm>
            <a:off x="8017419" y="2796201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159">
            <a:extLst>
              <a:ext uri="{FF2B5EF4-FFF2-40B4-BE49-F238E27FC236}">
                <a16:creationId xmlns:a16="http://schemas.microsoft.com/office/drawing/2014/main" id="{3B469000-06C5-7A0C-195B-316FF92B0E1A}"/>
              </a:ext>
            </a:extLst>
          </p:cNvPr>
          <p:cNvSpPr>
            <a:spLocks noEditPoints="1"/>
          </p:cNvSpPr>
          <p:nvPr/>
        </p:nvSpPr>
        <p:spPr bwMode="auto">
          <a:xfrm>
            <a:off x="8371772" y="502026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8" name="Freeform 235">
            <a:extLst>
              <a:ext uri="{FF2B5EF4-FFF2-40B4-BE49-F238E27FC236}">
                <a16:creationId xmlns:a16="http://schemas.microsoft.com/office/drawing/2014/main" id="{6D3A8B04-CD57-5531-77F1-6BE8386471D6}"/>
              </a:ext>
            </a:extLst>
          </p:cNvPr>
          <p:cNvSpPr>
            <a:spLocks/>
          </p:cNvSpPr>
          <p:nvPr/>
        </p:nvSpPr>
        <p:spPr bwMode="auto">
          <a:xfrm>
            <a:off x="7743221" y="41711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4CDC447-D82E-052F-8B98-2C9B8698728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C034A3A-1F97-D060-192E-3140E99731A1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CF79BCE-0E5A-16F2-E4B3-2AC06EBFC536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83FDE6-0FF8-41A3-F707-E18B980344D0}"/>
              </a:ext>
            </a:extLst>
          </p:cNvPr>
          <p:cNvSpPr/>
          <p:nvPr/>
        </p:nvSpPr>
        <p:spPr>
          <a:xfrm>
            <a:off x="1874196" y="3767847"/>
            <a:ext cx="5343727" cy="922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 animBg="1"/>
      <p:bldP spid="5" grpId="0" animBg="1"/>
      <p:bldP spid="8" grpId="0" animBg="1"/>
      <p:bldP spid="9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FC15-2416-4718-B17F-11B661A1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86">
            <a:extLst>
              <a:ext uri="{FF2B5EF4-FFF2-40B4-BE49-F238E27FC236}">
                <a16:creationId xmlns:a16="http://schemas.microsoft.com/office/drawing/2014/main" id="{EF1D6437-EA06-DA72-3B87-6961DBE996F1}"/>
              </a:ext>
            </a:extLst>
          </p:cNvPr>
          <p:cNvSpPr>
            <a:spLocks/>
          </p:cNvSpPr>
          <p:nvPr/>
        </p:nvSpPr>
        <p:spPr bwMode="auto">
          <a:xfrm>
            <a:off x="1540606" y="1770507"/>
            <a:ext cx="1383484" cy="1394828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228600" dir="2700000" algn="tl" rotWithShape="0">
              <a:prstClr val="black"/>
            </a:outerShdw>
          </a:effectLst>
        </p:spPr>
        <p:txBody>
          <a:bodyPr vert="horz" wrap="square" lIns="91440" tIns="144000" rIns="108000" bIns="3600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65194-CEBD-B8EB-6E90-B96D7A39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634" y="2177507"/>
            <a:ext cx="5159551" cy="788486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noProof="0" dirty="0"/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97D1EB14-36B7-E1E9-1664-E9151BE7F08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27" name="Freeform 298">
            <a:extLst>
              <a:ext uri="{FF2B5EF4-FFF2-40B4-BE49-F238E27FC236}">
                <a16:creationId xmlns:a16="http://schemas.microsoft.com/office/drawing/2014/main" id="{9ECA05F7-8A0E-B9DD-BEA6-24D3FE4C8E99}"/>
              </a:ext>
            </a:extLst>
          </p:cNvPr>
          <p:cNvSpPr>
            <a:spLocks/>
          </p:cNvSpPr>
          <p:nvPr/>
        </p:nvSpPr>
        <p:spPr bwMode="auto">
          <a:xfrm>
            <a:off x="4575658" y="4402694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302">
            <a:extLst>
              <a:ext uri="{FF2B5EF4-FFF2-40B4-BE49-F238E27FC236}">
                <a16:creationId xmlns:a16="http://schemas.microsoft.com/office/drawing/2014/main" id="{E0611D9F-58FD-488A-A730-D63575308FA8}"/>
              </a:ext>
            </a:extLst>
          </p:cNvPr>
          <p:cNvSpPr>
            <a:spLocks/>
          </p:cNvSpPr>
          <p:nvPr/>
        </p:nvSpPr>
        <p:spPr bwMode="auto">
          <a:xfrm>
            <a:off x="8454185" y="3793269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157">
            <a:extLst>
              <a:ext uri="{FF2B5EF4-FFF2-40B4-BE49-F238E27FC236}">
                <a16:creationId xmlns:a16="http://schemas.microsoft.com/office/drawing/2014/main" id="{A4D168B0-A8FF-251E-5A5E-BE332109B5CF}"/>
              </a:ext>
            </a:extLst>
          </p:cNvPr>
          <p:cNvSpPr>
            <a:spLocks noEditPoints="1"/>
          </p:cNvSpPr>
          <p:nvPr/>
        </p:nvSpPr>
        <p:spPr bwMode="auto">
          <a:xfrm>
            <a:off x="775079" y="4004908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3CA1B212-6770-B8CD-02CA-279366119A81}"/>
              </a:ext>
            </a:extLst>
          </p:cNvPr>
          <p:cNvSpPr>
            <a:spLocks noEditPoints="1"/>
          </p:cNvSpPr>
          <p:nvPr/>
        </p:nvSpPr>
        <p:spPr bwMode="auto">
          <a:xfrm>
            <a:off x="3699264" y="564104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2FABB833-071C-B0E7-707A-55BBC974A869}"/>
              </a:ext>
            </a:extLst>
          </p:cNvPr>
          <p:cNvSpPr>
            <a:spLocks noEditPoints="1"/>
          </p:cNvSpPr>
          <p:nvPr/>
        </p:nvSpPr>
        <p:spPr bwMode="auto">
          <a:xfrm>
            <a:off x="7174566" y="1398553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FB1A1ECE-9B24-184C-C774-197592FDDE8F}"/>
              </a:ext>
            </a:extLst>
          </p:cNvPr>
          <p:cNvGrpSpPr/>
          <p:nvPr/>
        </p:nvGrpSpPr>
        <p:grpSpPr>
          <a:xfrm>
            <a:off x="6293584" y="4050218"/>
            <a:ext cx="773659" cy="963355"/>
            <a:chOff x="6696077" y="2921001"/>
            <a:chExt cx="330200" cy="411163"/>
          </a:xfrm>
        </p:grpSpPr>
        <p:sp>
          <p:nvSpPr>
            <p:cNvPr id="59" name="Freeform 245">
              <a:extLst>
                <a:ext uri="{FF2B5EF4-FFF2-40B4-BE49-F238E27FC236}">
                  <a16:creationId xmlns:a16="http://schemas.microsoft.com/office/drawing/2014/main" id="{2EDAC79A-BA44-E7CD-D852-76BB7A06C1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4DC654A-02A1-E63F-7A2C-95345D359A87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60E05FC8-0631-EC69-6E7E-AAD99D6CBFAA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64" name="Freeform 244">
                  <a:extLst>
                    <a:ext uri="{FF2B5EF4-FFF2-40B4-BE49-F238E27FC236}">
                      <a16:creationId xmlns:a16="http://schemas.microsoft.com/office/drawing/2014/main" id="{1C2B1A5D-EAEA-0877-2DEF-47E0D5D29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5" name="Freeform 246">
                  <a:extLst>
                    <a:ext uri="{FF2B5EF4-FFF2-40B4-BE49-F238E27FC236}">
                      <a16:creationId xmlns:a16="http://schemas.microsoft.com/office/drawing/2014/main" id="{40AA26EE-1969-EB9D-DE9A-AF3A2306B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66" name="Freeform 248">
                  <a:extLst>
                    <a:ext uri="{FF2B5EF4-FFF2-40B4-BE49-F238E27FC236}">
                      <a16:creationId xmlns:a16="http://schemas.microsoft.com/office/drawing/2014/main" id="{581DD1F7-C472-EFB2-5420-50DA74C55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DC2C21DE-82DB-F94D-4D7B-DFEEB8303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79BFDD81-87E8-396D-BA17-3CB7D75FA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68" name="Freeform 186">
            <a:extLst>
              <a:ext uri="{FF2B5EF4-FFF2-40B4-BE49-F238E27FC236}">
                <a16:creationId xmlns:a16="http://schemas.microsoft.com/office/drawing/2014/main" id="{C91DC5F0-0E3B-FDD9-BB74-1ABAA169D685}"/>
              </a:ext>
            </a:extLst>
          </p:cNvPr>
          <p:cNvSpPr>
            <a:spLocks/>
          </p:cNvSpPr>
          <p:nvPr/>
        </p:nvSpPr>
        <p:spPr bwMode="auto">
          <a:xfrm>
            <a:off x="8301313" y="4316925"/>
            <a:ext cx="590213" cy="595052"/>
          </a:xfrm>
          <a:custGeom>
            <a:avLst/>
            <a:gdLst>
              <a:gd name="T0" fmla="*/ 34 w 331"/>
              <a:gd name="T1" fmla="*/ 0 h 331"/>
              <a:gd name="T2" fmla="*/ 298 w 331"/>
              <a:gd name="T3" fmla="*/ 0 h 331"/>
              <a:gd name="T4" fmla="*/ 331 w 331"/>
              <a:gd name="T5" fmla="*/ 34 h 331"/>
              <a:gd name="T6" fmla="*/ 330 w 331"/>
              <a:gd name="T7" fmla="*/ 298 h 331"/>
              <a:gd name="T8" fmla="*/ 297 w 331"/>
              <a:gd name="T9" fmla="*/ 331 h 331"/>
              <a:gd name="T10" fmla="*/ 33 w 331"/>
              <a:gd name="T11" fmla="*/ 330 h 331"/>
              <a:gd name="T12" fmla="*/ 0 w 331"/>
              <a:gd name="T13" fmla="*/ 297 h 331"/>
              <a:gd name="T14" fmla="*/ 1 w 331"/>
              <a:gd name="T15" fmla="*/ 33 h 331"/>
              <a:gd name="T16" fmla="*/ 34 w 331"/>
              <a:gd name="T1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331">
                <a:moveTo>
                  <a:pt x="34" y="0"/>
                </a:moveTo>
                <a:lnTo>
                  <a:pt x="298" y="0"/>
                </a:lnTo>
                <a:cubicBezTo>
                  <a:pt x="316" y="1"/>
                  <a:pt x="331" y="15"/>
                  <a:pt x="331" y="34"/>
                </a:cubicBezTo>
                <a:lnTo>
                  <a:pt x="330" y="298"/>
                </a:lnTo>
                <a:cubicBezTo>
                  <a:pt x="330" y="316"/>
                  <a:pt x="316" y="331"/>
                  <a:pt x="297" y="331"/>
                </a:cubicBezTo>
                <a:lnTo>
                  <a:pt x="33" y="330"/>
                </a:lnTo>
                <a:cubicBezTo>
                  <a:pt x="15" y="330"/>
                  <a:pt x="0" y="315"/>
                  <a:pt x="0" y="297"/>
                </a:cubicBezTo>
                <a:lnTo>
                  <a:pt x="1" y="33"/>
                </a:lnTo>
                <a:cubicBezTo>
                  <a:pt x="1" y="15"/>
                  <a:pt x="16" y="0"/>
                  <a:pt x="34" y="0"/>
                </a:cubicBezTo>
                <a:close/>
              </a:path>
            </a:pathLst>
          </a:custGeom>
          <a:solidFill>
            <a:schemeClr val="accent3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  <a:effectLst>
            <a:outerShdw dist="114300" dir="2700000" algn="tl" rotWithShape="0">
              <a:prstClr val="black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61D692BF-8F62-B3C7-F356-8D3C17FAF569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152E36FE-4105-14C5-C73A-6FA4B8EBCDD4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CD5EF46D-D606-6E9B-4E61-8C0990B8159E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DBE04BDA-D8B0-E025-C1B0-84241D297AF7}"/>
              </a:ext>
            </a:extLst>
          </p:cNvPr>
          <p:cNvSpPr>
            <a:spLocks/>
          </p:cNvSpPr>
          <p:nvPr/>
        </p:nvSpPr>
        <p:spPr bwMode="auto">
          <a:xfrm>
            <a:off x="132134" y="4909156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" name="Freeform 235">
            <a:extLst>
              <a:ext uri="{FF2B5EF4-FFF2-40B4-BE49-F238E27FC236}">
                <a16:creationId xmlns:a16="http://schemas.microsoft.com/office/drawing/2014/main" id="{18482C70-A456-A741-4250-D2793ADD1F4D}"/>
              </a:ext>
            </a:extLst>
          </p:cNvPr>
          <p:cNvSpPr>
            <a:spLocks/>
          </p:cNvSpPr>
          <p:nvPr/>
        </p:nvSpPr>
        <p:spPr bwMode="auto">
          <a:xfrm>
            <a:off x="6876198" y="-18852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6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1" grpId="0" animBg="1"/>
      <p:bldP spid="68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D3DA52E-1C61-5C0F-82BB-8EE065223527}"/>
              </a:ext>
            </a:extLst>
          </p:cNvPr>
          <p:cNvGrpSpPr/>
          <p:nvPr/>
        </p:nvGrpSpPr>
        <p:grpSpPr>
          <a:xfrm>
            <a:off x="7677427" y="3842621"/>
            <a:ext cx="812385" cy="815360"/>
            <a:chOff x="2759075" y="2149476"/>
            <a:chExt cx="433388" cy="434975"/>
          </a:xfrm>
        </p:grpSpPr>
        <p:sp>
          <p:nvSpPr>
            <p:cNvPr id="11" name="Freeform 236">
              <a:extLst>
                <a:ext uri="{FF2B5EF4-FFF2-40B4-BE49-F238E27FC236}">
                  <a16:creationId xmlns:a16="http://schemas.microsoft.com/office/drawing/2014/main" id="{0A7FF85D-ACA4-1C67-881D-14A2BCEBE8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9075" y="2149476"/>
              <a:ext cx="433388" cy="434975"/>
            </a:xfrm>
            <a:custGeom>
              <a:avLst/>
              <a:gdLst>
                <a:gd name="T0" fmla="*/ 0 w 738"/>
                <a:gd name="T1" fmla="*/ 369 h 738"/>
                <a:gd name="T2" fmla="*/ 369 w 738"/>
                <a:gd name="T3" fmla="*/ 0 h 738"/>
                <a:gd name="T4" fmla="*/ 738 w 738"/>
                <a:gd name="T5" fmla="*/ 369 h 738"/>
                <a:gd name="T6" fmla="*/ 369 w 738"/>
                <a:gd name="T7" fmla="*/ 738 h 738"/>
                <a:gd name="T8" fmla="*/ 0 w 738"/>
                <a:gd name="T9" fmla="*/ 369 h 738"/>
                <a:gd name="T10" fmla="*/ 108 w 738"/>
                <a:gd name="T11" fmla="*/ 369 h 738"/>
                <a:gd name="T12" fmla="*/ 369 w 738"/>
                <a:gd name="T13" fmla="*/ 629 h 738"/>
                <a:gd name="T14" fmla="*/ 630 w 738"/>
                <a:gd name="T15" fmla="*/ 369 h 738"/>
                <a:gd name="T16" fmla="*/ 369 w 738"/>
                <a:gd name="T17" fmla="*/ 108 h 738"/>
                <a:gd name="T18" fmla="*/ 108 w 738"/>
                <a:gd name="T19" fmla="*/ 369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38">
                  <a:moveTo>
                    <a:pt x="0" y="369"/>
                  </a:moveTo>
                  <a:cubicBezTo>
                    <a:pt x="0" y="165"/>
                    <a:pt x="165" y="0"/>
                    <a:pt x="369" y="0"/>
                  </a:cubicBezTo>
                  <a:cubicBezTo>
                    <a:pt x="572" y="0"/>
                    <a:pt x="738" y="165"/>
                    <a:pt x="738" y="369"/>
                  </a:cubicBezTo>
                  <a:cubicBezTo>
                    <a:pt x="738" y="572"/>
                    <a:pt x="572" y="738"/>
                    <a:pt x="369" y="738"/>
                  </a:cubicBezTo>
                  <a:cubicBezTo>
                    <a:pt x="165" y="738"/>
                    <a:pt x="0" y="572"/>
                    <a:pt x="0" y="369"/>
                  </a:cubicBezTo>
                  <a:close/>
                  <a:moveTo>
                    <a:pt x="108" y="369"/>
                  </a:moveTo>
                  <a:cubicBezTo>
                    <a:pt x="108" y="513"/>
                    <a:pt x="225" y="629"/>
                    <a:pt x="369" y="629"/>
                  </a:cubicBezTo>
                  <a:cubicBezTo>
                    <a:pt x="513" y="629"/>
                    <a:pt x="630" y="513"/>
                    <a:pt x="630" y="369"/>
                  </a:cubicBezTo>
                  <a:cubicBezTo>
                    <a:pt x="630" y="224"/>
                    <a:pt x="513" y="108"/>
                    <a:pt x="369" y="108"/>
                  </a:cubicBezTo>
                  <a:cubicBezTo>
                    <a:pt x="225" y="108"/>
                    <a:pt x="108" y="224"/>
                    <a:pt x="108" y="369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230">
              <a:extLst>
                <a:ext uri="{FF2B5EF4-FFF2-40B4-BE49-F238E27FC236}">
                  <a16:creationId xmlns:a16="http://schemas.microsoft.com/office/drawing/2014/main" id="{2827A5D0-4C8E-CF82-2C18-2E915795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6" y="2328863"/>
              <a:ext cx="128588" cy="130175"/>
            </a:xfrm>
            <a:custGeom>
              <a:avLst/>
              <a:gdLst>
                <a:gd name="T0" fmla="*/ 173 w 220"/>
                <a:gd name="T1" fmla="*/ 35 h 221"/>
                <a:gd name="T2" fmla="*/ 185 w 220"/>
                <a:gd name="T3" fmla="*/ 174 h 221"/>
                <a:gd name="T4" fmla="*/ 46 w 220"/>
                <a:gd name="T5" fmla="*/ 185 h 221"/>
                <a:gd name="T6" fmla="*/ 35 w 220"/>
                <a:gd name="T7" fmla="*/ 47 h 221"/>
                <a:gd name="T8" fmla="*/ 173 w 220"/>
                <a:gd name="T9" fmla="*/ 3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21">
                  <a:moveTo>
                    <a:pt x="173" y="35"/>
                  </a:moveTo>
                  <a:cubicBezTo>
                    <a:pt x="215" y="71"/>
                    <a:pt x="220" y="133"/>
                    <a:pt x="185" y="174"/>
                  </a:cubicBezTo>
                  <a:cubicBezTo>
                    <a:pt x="150" y="216"/>
                    <a:pt x="87" y="221"/>
                    <a:pt x="46" y="185"/>
                  </a:cubicBezTo>
                  <a:cubicBezTo>
                    <a:pt x="5" y="150"/>
                    <a:pt x="0" y="88"/>
                    <a:pt x="35" y="47"/>
                  </a:cubicBezTo>
                  <a:cubicBezTo>
                    <a:pt x="70" y="5"/>
                    <a:pt x="132" y="0"/>
                    <a:pt x="173" y="35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D54FEC-F92C-F046-AC3D-E11D81F61E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noProof="0" dirty="0"/>
              <a:t>—OUR TEAM.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01A2FE-6A21-0931-57D0-F22392933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“Brand sentiment analysis aims to gauge and quantify public attitudes toward a brand at any given point in time”.</a:t>
            </a:r>
          </a:p>
        </p:txBody>
      </p:sp>
      <p:sp>
        <p:nvSpPr>
          <p:cNvPr id="13" name="Freeform 298">
            <a:extLst>
              <a:ext uri="{FF2B5EF4-FFF2-40B4-BE49-F238E27FC236}">
                <a16:creationId xmlns:a16="http://schemas.microsoft.com/office/drawing/2014/main" id="{E233656B-4610-2DBD-10AE-788B8BFB6C75}"/>
              </a:ext>
            </a:extLst>
          </p:cNvPr>
          <p:cNvSpPr>
            <a:spLocks/>
          </p:cNvSpPr>
          <p:nvPr/>
        </p:nvSpPr>
        <p:spPr bwMode="auto">
          <a:xfrm>
            <a:off x="5357289" y="4131611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302">
            <a:extLst>
              <a:ext uri="{FF2B5EF4-FFF2-40B4-BE49-F238E27FC236}">
                <a16:creationId xmlns:a16="http://schemas.microsoft.com/office/drawing/2014/main" id="{4B5E40E1-0583-813E-0B5B-E5B8BBEF9E51}"/>
              </a:ext>
            </a:extLst>
          </p:cNvPr>
          <p:cNvSpPr>
            <a:spLocks/>
          </p:cNvSpPr>
          <p:nvPr/>
        </p:nvSpPr>
        <p:spPr bwMode="auto">
          <a:xfrm>
            <a:off x="8420100" y="552450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4" name="Freeform 235">
            <a:extLst>
              <a:ext uri="{FF2B5EF4-FFF2-40B4-BE49-F238E27FC236}">
                <a16:creationId xmlns:a16="http://schemas.microsoft.com/office/drawing/2014/main" id="{F203D8BB-6764-4622-112F-6C91F5532019}"/>
              </a:ext>
            </a:extLst>
          </p:cNvPr>
          <p:cNvSpPr>
            <a:spLocks/>
          </p:cNvSpPr>
          <p:nvPr/>
        </p:nvSpPr>
        <p:spPr bwMode="auto">
          <a:xfrm>
            <a:off x="500112" y="3197334"/>
            <a:ext cx="775433" cy="199042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5" name="Freeform 157">
            <a:extLst>
              <a:ext uri="{FF2B5EF4-FFF2-40B4-BE49-F238E27FC236}">
                <a16:creationId xmlns:a16="http://schemas.microsoft.com/office/drawing/2014/main" id="{90E55606-15C6-DF35-1198-97567BD46E6A}"/>
              </a:ext>
            </a:extLst>
          </p:cNvPr>
          <p:cNvSpPr>
            <a:spLocks noEditPoints="1"/>
          </p:cNvSpPr>
          <p:nvPr/>
        </p:nvSpPr>
        <p:spPr bwMode="auto">
          <a:xfrm>
            <a:off x="8163145" y="1218916"/>
            <a:ext cx="177215" cy="163925"/>
          </a:xfrm>
          <a:custGeom>
            <a:avLst/>
            <a:gdLst>
              <a:gd name="T0" fmla="*/ 55 w 110"/>
              <a:gd name="T1" fmla="*/ 100 h 100"/>
              <a:gd name="T2" fmla="*/ 50 w 110"/>
              <a:gd name="T3" fmla="*/ 97 h 100"/>
              <a:gd name="T4" fmla="*/ 1 w 110"/>
              <a:gd name="T5" fmla="*/ 9 h 100"/>
              <a:gd name="T6" fmla="*/ 1 w 110"/>
              <a:gd name="T7" fmla="*/ 3 h 100"/>
              <a:gd name="T8" fmla="*/ 6 w 110"/>
              <a:gd name="T9" fmla="*/ 0 h 100"/>
              <a:gd name="T10" fmla="*/ 104 w 110"/>
              <a:gd name="T11" fmla="*/ 0 h 100"/>
              <a:gd name="T12" fmla="*/ 109 w 110"/>
              <a:gd name="T13" fmla="*/ 3 h 100"/>
              <a:gd name="T14" fmla="*/ 109 w 110"/>
              <a:gd name="T15" fmla="*/ 9 h 100"/>
              <a:gd name="T16" fmla="*/ 60 w 110"/>
              <a:gd name="T17" fmla="*/ 97 h 100"/>
              <a:gd name="T18" fmla="*/ 55 w 110"/>
              <a:gd name="T19" fmla="*/ 100 h 100"/>
              <a:gd name="T20" fmla="*/ 16 w 110"/>
              <a:gd name="T21" fmla="*/ 12 h 100"/>
              <a:gd name="T22" fmla="*/ 55 w 110"/>
              <a:gd name="T23" fmla="*/ 82 h 100"/>
              <a:gd name="T24" fmla="*/ 94 w 110"/>
              <a:gd name="T25" fmla="*/ 12 h 100"/>
              <a:gd name="T26" fmla="*/ 16 w 110"/>
              <a:gd name="T27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0" h="100">
                <a:moveTo>
                  <a:pt x="55" y="100"/>
                </a:moveTo>
                <a:cubicBezTo>
                  <a:pt x="53" y="100"/>
                  <a:pt x="51" y="98"/>
                  <a:pt x="50" y="97"/>
                </a:cubicBezTo>
                <a:lnTo>
                  <a:pt x="1" y="9"/>
                </a:lnTo>
                <a:cubicBezTo>
                  <a:pt x="0" y="7"/>
                  <a:pt x="0" y="5"/>
                  <a:pt x="1" y="3"/>
                </a:cubicBezTo>
                <a:cubicBezTo>
                  <a:pt x="2" y="2"/>
                  <a:pt x="4" y="0"/>
                  <a:pt x="6" y="0"/>
                </a:cubicBezTo>
                <a:lnTo>
                  <a:pt x="104" y="0"/>
                </a:lnTo>
                <a:cubicBezTo>
                  <a:pt x="106" y="0"/>
                  <a:pt x="108" y="2"/>
                  <a:pt x="109" y="3"/>
                </a:cubicBezTo>
                <a:cubicBezTo>
                  <a:pt x="110" y="5"/>
                  <a:pt x="110" y="7"/>
                  <a:pt x="109" y="9"/>
                </a:cubicBezTo>
                <a:lnTo>
                  <a:pt x="60" y="97"/>
                </a:lnTo>
                <a:cubicBezTo>
                  <a:pt x="59" y="98"/>
                  <a:pt x="57" y="100"/>
                  <a:pt x="55" y="100"/>
                </a:cubicBezTo>
                <a:close/>
                <a:moveTo>
                  <a:pt x="16" y="12"/>
                </a:moveTo>
                <a:lnTo>
                  <a:pt x="55" y="82"/>
                </a:lnTo>
                <a:lnTo>
                  <a:pt x="94" y="12"/>
                </a:lnTo>
                <a:lnTo>
                  <a:pt x="16" y="1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159">
            <a:extLst>
              <a:ext uri="{FF2B5EF4-FFF2-40B4-BE49-F238E27FC236}">
                <a16:creationId xmlns:a16="http://schemas.microsoft.com/office/drawing/2014/main" id="{FAB1180C-B47D-4AEF-1279-ECD7856D0C26}"/>
              </a:ext>
            </a:extLst>
          </p:cNvPr>
          <p:cNvSpPr>
            <a:spLocks noEditPoints="1"/>
          </p:cNvSpPr>
          <p:nvPr/>
        </p:nvSpPr>
        <p:spPr bwMode="auto">
          <a:xfrm>
            <a:off x="593183" y="1134460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C50F65A6-7F9C-FDE5-7B41-08B9058E26FA}"/>
              </a:ext>
            </a:extLst>
          </p:cNvPr>
          <p:cNvGrpSpPr/>
          <p:nvPr/>
        </p:nvGrpSpPr>
        <p:grpSpPr>
          <a:xfrm>
            <a:off x="2389327" y="3579596"/>
            <a:ext cx="773659" cy="963355"/>
            <a:chOff x="6696077" y="2921001"/>
            <a:chExt cx="330200" cy="411163"/>
          </a:xfrm>
        </p:grpSpPr>
        <p:sp>
          <p:nvSpPr>
            <p:cNvPr id="37" name="Freeform 245">
              <a:extLst>
                <a:ext uri="{FF2B5EF4-FFF2-40B4-BE49-F238E27FC236}">
                  <a16:creationId xmlns:a16="http://schemas.microsoft.com/office/drawing/2014/main" id="{E9BFFF38-A67C-6DD4-B169-996F13FFE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E740B6CA-CEED-0560-65B1-88BC1D249310}"/>
                </a:ext>
              </a:extLst>
            </p:cNvPr>
            <p:cNvGrpSpPr/>
            <p:nvPr/>
          </p:nvGrpSpPr>
          <p:grpSpPr>
            <a:xfrm>
              <a:off x="6698238" y="2924174"/>
              <a:ext cx="324861" cy="407990"/>
              <a:chOff x="6698238" y="2924174"/>
              <a:chExt cx="324861" cy="407990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3F20AF0A-E3B1-3934-73AD-40B7C3AA4772}"/>
                  </a:ext>
                </a:extLst>
              </p:cNvPr>
              <p:cNvGrpSpPr/>
              <p:nvPr/>
            </p:nvGrpSpPr>
            <p:grpSpPr>
              <a:xfrm>
                <a:off x="6698238" y="2924174"/>
                <a:ext cx="324861" cy="407990"/>
                <a:chOff x="6698238" y="2924174"/>
                <a:chExt cx="324861" cy="407990"/>
              </a:xfrm>
            </p:grpSpPr>
            <p:sp>
              <p:nvSpPr>
                <p:cNvPr id="42" name="Freeform 244">
                  <a:extLst>
                    <a:ext uri="{FF2B5EF4-FFF2-40B4-BE49-F238E27FC236}">
                      <a16:creationId xmlns:a16="http://schemas.microsoft.com/office/drawing/2014/main" id="{8282EC9A-C222-B62C-61EC-C31EBFFAD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8238" y="2924174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3" name="Freeform 246">
                  <a:extLst>
                    <a:ext uri="{FF2B5EF4-FFF2-40B4-BE49-F238E27FC236}">
                      <a16:creationId xmlns:a16="http://schemas.microsoft.com/office/drawing/2014/main" id="{42C58B74-C73E-09B8-45C3-E74A2F4248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4" name="Freeform 248">
                  <a:extLst>
                    <a:ext uri="{FF2B5EF4-FFF2-40B4-BE49-F238E27FC236}">
                      <a16:creationId xmlns:a16="http://schemas.microsoft.com/office/drawing/2014/main" id="{CE54A197-B2C7-C6E8-8791-EA7C585AC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0" name="Freeform 249">
                <a:extLst>
                  <a:ext uri="{FF2B5EF4-FFF2-40B4-BE49-F238E27FC236}">
                    <a16:creationId xmlns:a16="http://schemas.microsoft.com/office/drawing/2014/main" id="{3350EF82-7BFD-3074-5046-11C315C42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1" name="Freeform 250">
                <a:extLst>
                  <a:ext uri="{FF2B5EF4-FFF2-40B4-BE49-F238E27FC236}">
                    <a16:creationId xmlns:a16="http://schemas.microsoft.com/office/drawing/2014/main" id="{E92C852F-3EF4-B139-FF8E-F1196066D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49" name="Elipse 48">
            <a:extLst>
              <a:ext uri="{FF2B5EF4-FFF2-40B4-BE49-F238E27FC236}">
                <a16:creationId xmlns:a16="http://schemas.microsoft.com/office/drawing/2014/main" id="{75148EF7-32C0-778C-473A-125F6D23FE83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AE17F9B-A27A-E2A7-56CD-BB0224DC479D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004E5A7-1377-FF01-D72B-8FB7A3A0F662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Freeform 233">
            <a:extLst>
              <a:ext uri="{FF2B5EF4-FFF2-40B4-BE49-F238E27FC236}">
                <a16:creationId xmlns:a16="http://schemas.microsoft.com/office/drawing/2014/main" id="{E9791433-E83D-2B83-D750-C4BE92DE60E1}"/>
              </a:ext>
            </a:extLst>
          </p:cNvPr>
          <p:cNvSpPr>
            <a:spLocks/>
          </p:cNvSpPr>
          <p:nvPr/>
        </p:nvSpPr>
        <p:spPr bwMode="auto">
          <a:xfrm>
            <a:off x="7313110" y="-123278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87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4" grpId="0" animBg="1"/>
      <p:bldP spid="25" grpId="0" animBg="1"/>
      <p:bldP spid="2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B024B6-DEC7-B8C1-140F-E93BA351C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288" y="1634292"/>
            <a:ext cx="5468628" cy="2743006"/>
          </a:xfrm>
        </p:spPr>
        <p:txBody>
          <a:bodyPr/>
          <a:lstStyle/>
          <a:p>
            <a:r>
              <a:rPr lang="en-US" dirty="0"/>
              <a:t>Through the whole journey of knowing the requirements,  searching and finding out that we should look more further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Machine Learning concepts.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NLP ”Natural Language Processing”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3021C8-A7B7-3BDB-1BE3-5452CCE49DA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INTRODUCTION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8090A57-83BC-41FC-6D86-96C8550C83E0}"/>
              </a:ext>
            </a:extLst>
          </p:cNvPr>
          <p:cNvGrpSpPr/>
          <p:nvPr/>
        </p:nvGrpSpPr>
        <p:grpSpPr>
          <a:xfrm rot="16200000">
            <a:off x="5650796" y="3710997"/>
            <a:ext cx="951858" cy="380744"/>
            <a:chOff x="5486401" y="3944938"/>
            <a:chExt cx="246062" cy="98425"/>
          </a:xfrm>
        </p:grpSpPr>
        <p:sp>
          <p:nvSpPr>
            <p:cNvPr id="8" name="Freeform 155">
              <a:extLst>
                <a:ext uri="{FF2B5EF4-FFF2-40B4-BE49-F238E27FC236}">
                  <a16:creationId xmlns:a16="http://schemas.microsoft.com/office/drawing/2014/main" id="{F3CD30A0-8479-8880-E6FF-3A4E59891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944938"/>
              <a:ext cx="95250" cy="98425"/>
            </a:xfrm>
            <a:custGeom>
              <a:avLst/>
              <a:gdLst>
                <a:gd name="T0" fmla="*/ 112 w 161"/>
                <a:gd name="T1" fmla="*/ 157 h 167"/>
                <a:gd name="T2" fmla="*/ 68 w 161"/>
                <a:gd name="T3" fmla="*/ 164 h 167"/>
                <a:gd name="T4" fmla="*/ 21 w 161"/>
                <a:gd name="T5" fmla="*/ 128 h 167"/>
                <a:gd name="T6" fmla="*/ 42 w 161"/>
                <a:gd name="T7" fmla="*/ 16 h 167"/>
                <a:gd name="T8" fmla="*/ 42 w 161"/>
                <a:gd name="T9" fmla="*/ 16 h 167"/>
                <a:gd name="T10" fmla="*/ 94 w 161"/>
                <a:gd name="T11" fmla="*/ 4 h 167"/>
                <a:gd name="T12" fmla="*/ 141 w 161"/>
                <a:gd name="T13" fmla="*/ 40 h 167"/>
                <a:gd name="T14" fmla="*/ 120 w 161"/>
                <a:gd name="T15" fmla="*/ 152 h 167"/>
                <a:gd name="T16" fmla="*/ 112 w 161"/>
                <a:gd name="T17" fmla="*/ 157 h 167"/>
                <a:gd name="T18" fmla="*/ 50 w 161"/>
                <a:gd name="T19" fmla="*/ 27 h 167"/>
                <a:gd name="T20" fmla="*/ 33 w 161"/>
                <a:gd name="T21" fmla="*/ 121 h 167"/>
                <a:gd name="T22" fmla="*/ 71 w 161"/>
                <a:gd name="T23" fmla="*/ 151 h 167"/>
                <a:gd name="T24" fmla="*/ 112 w 161"/>
                <a:gd name="T25" fmla="*/ 141 h 167"/>
                <a:gd name="T26" fmla="*/ 129 w 161"/>
                <a:gd name="T27" fmla="*/ 46 h 167"/>
                <a:gd name="T28" fmla="*/ 91 w 161"/>
                <a:gd name="T29" fmla="*/ 17 h 167"/>
                <a:gd name="T30" fmla="*/ 50 w 161"/>
                <a:gd name="T31" fmla="*/ 27 h 167"/>
                <a:gd name="T32" fmla="*/ 50 w 161"/>
                <a:gd name="T33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167">
                  <a:moveTo>
                    <a:pt x="112" y="157"/>
                  </a:moveTo>
                  <a:cubicBezTo>
                    <a:pt x="98" y="165"/>
                    <a:pt x="83" y="167"/>
                    <a:pt x="68" y="164"/>
                  </a:cubicBezTo>
                  <a:cubicBezTo>
                    <a:pt x="49" y="160"/>
                    <a:pt x="32" y="147"/>
                    <a:pt x="21" y="128"/>
                  </a:cubicBezTo>
                  <a:cubicBezTo>
                    <a:pt x="0" y="91"/>
                    <a:pt x="10" y="40"/>
                    <a:pt x="42" y="16"/>
                  </a:cubicBezTo>
                  <a:lnTo>
                    <a:pt x="42" y="16"/>
                  </a:lnTo>
                  <a:cubicBezTo>
                    <a:pt x="57" y="4"/>
                    <a:pt x="76" y="0"/>
                    <a:pt x="94" y="4"/>
                  </a:cubicBezTo>
                  <a:cubicBezTo>
                    <a:pt x="113" y="8"/>
                    <a:pt x="130" y="21"/>
                    <a:pt x="141" y="40"/>
                  </a:cubicBezTo>
                  <a:cubicBezTo>
                    <a:pt x="161" y="77"/>
                    <a:pt x="152" y="127"/>
                    <a:pt x="120" y="152"/>
                  </a:cubicBezTo>
                  <a:cubicBezTo>
                    <a:pt x="117" y="154"/>
                    <a:pt x="115" y="156"/>
                    <a:pt x="112" y="157"/>
                  </a:cubicBezTo>
                  <a:close/>
                  <a:moveTo>
                    <a:pt x="50" y="27"/>
                  </a:moveTo>
                  <a:cubicBezTo>
                    <a:pt x="23" y="47"/>
                    <a:pt x="16" y="90"/>
                    <a:pt x="33" y="121"/>
                  </a:cubicBezTo>
                  <a:cubicBezTo>
                    <a:pt x="42" y="137"/>
                    <a:pt x="55" y="147"/>
                    <a:pt x="71" y="151"/>
                  </a:cubicBezTo>
                  <a:cubicBezTo>
                    <a:pt x="85" y="154"/>
                    <a:pt x="99" y="150"/>
                    <a:pt x="112" y="141"/>
                  </a:cubicBezTo>
                  <a:cubicBezTo>
                    <a:pt x="139" y="120"/>
                    <a:pt x="146" y="78"/>
                    <a:pt x="129" y="46"/>
                  </a:cubicBezTo>
                  <a:cubicBezTo>
                    <a:pt x="120" y="31"/>
                    <a:pt x="106" y="20"/>
                    <a:pt x="91" y="17"/>
                  </a:cubicBezTo>
                  <a:cubicBezTo>
                    <a:pt x="77" y="14"/>
                    <a:pt x="62" y="18"/>
                    <a:pt x="50" y="27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156">
              <a:extLst>
                <a:ext uri="{FF2B5EF4-FFF2-40B4-BE49-F238E27FC236}">
                  <a16:creationId xmlns:a16="http://schemas.microsoft.com/office/drawing/2014/main" id="{8BED2429-19BA-1138-763A-D08047B23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401" y="3944938"/>
              <a:ext cx="200025" cy="98425"/>
            </a:xfrm>
            <a:custGeom>
              <a:avLst/>
              <a:gdLst>
                <a:gd name="T0" fmla="*/ 70 w 339"/>
                <a:gd name="T1" fmla="*/ 163 h 166"/>
                <a:gd name="T2" fmla="*/ 7 w 339"/>
                <a:gd name="T3" fmla="*/ 117 h 166"/>
                <a:gd name="T4" fmla="*/ 4 w 339"/>
                <a:gd name="T5" fmla="*/ 109 h 166"/>
                <a:gd name="T6" fmla="*/ 2 w 339"/>
                <a:gd name="T7" fmla="*/ 101 h 166"/>
                <a:gd name="T8" fmla="*/ 0 w 339"/>
                <a:gd name="T9" fmla="*/ 88 h 166"/>
                <a:gd name="T10" fmla="*/ 0 w 339"/>
                <a:gd name="T11" fmla="*/ 81 h 166"/>
                <a:gd name="T12" fmla="*/ 2 w 339"/>
                <a:gd name="T13" fmla="*/ 62 h 166"/>
                <a:gd name="T14" fmla="*/ 5 w 339"/>
                <a:gd name="T15" fmla="*/ 53 h 166"/>
                <a:gd name="T16" fmla="*/ 9 w 339"/>
                <a:gd name="T17" fmla="*/ 42 h 166"/>
                <a:gd name="T18" fmla="*/ 18 w 339"/>
                <a:gd name="T19" fmla="*/ 40 h 166"/>
                <a:gd name="T20" fmla="*/ 16 w 339"/>
                <a:gd name="T21" fmla="*/ 30 h 166"/>
                <a:gd name="T22" fmla="*/ 22 w 339"/>
                <a:gd name="T23" fmla="*/ 23 h 166"/>
                <a:gd name="T24" fmla="*/ 32 w 339"/>
                <a:gd name="T25" fmla="*/ 13 h 166"/>
                <a:gd name="T26" fmla="*/ 44 w 339"/>
                <a:gd name="T27" fmla="*/ 6 h 166"/>
                <a:gd name="T28" fmla="*/ 52 w 339"/>
                <a:gd name="T29" fmla="*/ 3 h 166"/>
                <a:gd name="T30" fmla="*/ 59 w 339"/>
                <a:gd name="T31" fmla="*/ 1 h 166"/>
                <a:gd name="T32" fmla="*/ 69 w 339"/>
                <a:gd name="T33" fmla="*/ 0 h 166"/>
                <a:gd name="T34" fmla="*/ 339 w 339"/>
                <a:gd name="T35" fmla="*/ 2 h 166"/>
                <a:gd name="T36" fmla="*/ 337 w 339"/>
                <a:gd name="T37" fmla="*/ 16 h 166"/>
                <a:gd name="T38" fmla="*/ 332 w 339"/>
                <a:gd name="T39" fmla="*/ 16 h 166"/>
                <a:gd name="T40" fmla="*/ 323 w 339"/>
                <a:gd name="T41" fmla="*/ 18 h 166"/>
                <a:gd name="T42" fmla="*/ 317 w 339"/>
                <a:gd name="T43" fmla="*/ 21 h 166"/>
                <a:gd name="T44" fmla="*/ 307 w 339"/>
                <a:gd name="T45" fmla="*/ 27 h 166"/>
                <a:gd name="T46" fmla="*/ 299 w 339"/>
                <a:gd name="T47" fmla="*/ 34 h 166"/>
                <a:gd name="T48" fmla="*/ 294 w 339"/>
                <a:gd name="T49" fmla="*/ 40 h 166"/>
                <a:gd name="T50" fmla="*/ 288 w 339"/>
                <a:gd name="T51" fmla="*/ 50 h 166"/>
                <a:gd name="T52" fmla="*/ 283 w 339"/>
                <a:gd name="T53" fmla="*/ 65 h 166"/>
                <a:gd name="T54" fmla="*/ 281 w 339"/>
                <a:gd name="T55" fmla="*/ 75 h 166"/>
                <a:gd name="T56" fmla="*/ 281 w 339"/>
                <a:gd name="T57" fmla="*/ 89 h 166"/>
                <a:gd name="T58" fmla="*/ 283 w 339"/>
                <a:gd name="T59" fmla="*/ 101 h 166"/>
                <a:gd name="T60" fmla="*/ 284 w 339"/>
                <a:gd name="T61" fmla="*/ 107 h 166"/>
                <a:gd name="T62" fmla="*/ 287 w 339"/>
                <a:gd name="T63" fmla="*/ 115 h 166"/>
                <a:gd name="T64" fmla="*/ 337 w 339"/>
                <a:gd name="T65" fmla="*/ 151 h 166"/>
                <a:gd name="T66" fmla="*/ 47 w 339"/>
                <a:gd name="T67" fmla="*/ 20 h 166"/>
                <a:gd name="T68" fmla="*/ 40 w 339"/>
                <a:gd name="T69" fmla="*/ 24 h 166"/>
                <a:gd name="T70" fmla="*/ 32 w 339"/>
                <a:gd name="T71" fmla="*/ 32 h 166"/>
                <a:gd name="T72" fmla="*/ 27 w 339"/>
                <a:gd name="T73" fmla="*/ 38 h 166"/>
                <a:gd name="T74" fmla="*/ 22 w 339"/>
                <a:gd name="T75" fmla="*/ 47 h 166"/>
                <a:gd name="T76" fmla="*/ 18 w 339"/>
                <a:gd name="T77" fmla="*/ 57 h 166"/>
                <a:gd name="T78" fmla="*/ 15 w 339"/>
                <a:gd name="T79" fmla="*/ 71 h 166"/>
                <a:gd name="T80" fmla="*/ 14 w 339"/>
                <a:gd name="T81" fmla="*/ 82 h 166"/>
                <a:gd name="T82" fmla="*/ 15 w 339"/>
                <a:gd name="T83" fmla="*/ 93 h 166"/>
                <a:gd name="T84" fmla="*/ 16 w 339"/>
                <a:gd name="T85" fmla="*/ 100 h 166"/>
                <a:gd name="T86" fmla="*/ 18 w 339"/>
                <a:gd name="T87" fmla="*/ 107 h 166"/>
                <a:gd name="T88" fmla="*/ 23 w 339"/>
                <a:gd name="T89" fmla="*/ 119 h 166"/>
                <a:gd name="T90" fmla="*/ 278 w 339"/>
                <a:gd name="T91" fmla="*/ 128 h 166"/>
                <a:gd name="T92" fmla="*/ 274 w 339"/>
                <a:gd name="T93" fmla="*/ 118 h 166"/>
                <a:gd name="T94" fmla="*/ 280 w 339"/>
                <a:gd name="T95" fmla="*/ 116 h 166"/>
                <a:gd name="T96" fmla="*/ 271 w 339"/>
                <a:gd name="T97" fmla="*/ 111 h 166"/>
                <a:gd name="T98" fmla="*/ 269 w 339"/>
                <a:gd name="T99" fmla="*/ 103 h 166"/>
                <a:gd name="T100" fmla="*/ 267 w 339"/>
                <a:gd name="T101" fmla="*/ 91 h 166"/>
                <a:gd name="T102" fmla="*/ 268 w 339"/>
                <a:gd name="T103" fmla="*/ 74 h 166"/>
                <a:gd name="T104" fmla="*/ 270 w 339"/>
                <a:gd name="T105" fmla="*/ 62 h 166"/>
                <a:gd name="T106" fmla="*/ 276 w 339"/>
                <a:gd name="T107" fmla="*/ 44 h 166"/>
                <a:gd name="T108" fmla="*/ 283 w 339"/>
                <a:gd name="T109" fmla="*/ 32 h 166"/>
                <a:gd name="T110" fmla="*/ 288 w 339"/>
                <a:gd name="T111" fmla="*/ 25 h 166"/>
                <a:gd name="T112" fmla="*/ 299 w 339"/>
                <a:gd name="T113" fmla="*/ 16 h 166"/>
                <a:gd name="T114" fmla="*/ 67 w 339"/>
                <a:gd name="T115" fmla="*/ 14 h 166"/>
                <a:gd name="T116" fmla="*/ 61 w 339"/>
                <a:gd name="T117" fmla="*/ 15 h 166"/>
                <a:gd name="T118" fmla="*/ 51 w 339"/>
                <a:gd name="T119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9" h="166">
                  <a:moveTo>
                    <a:pt x="337" y="166"/>
                  </a:moveTo>
                  <a:lnTo>
                    <a:pt x="337" y="166"/>
                  </a:lnTo>
                  <a:lnTo>
                    <a:pt x="70" y="163"/>
                  </a:lnTo>
                  <a:cubicBezTo>
                    <a:pt x="46" y="163"/>
                    <a:pt x="24" y="149"/>
                    <a:pt x="11" y="126"/>
                  </a:cubicBezTo>
                  <a:cubicBezTo>
                    <a:pt x="10" y="123"/>
                    <a:pt x="9" y="121"/>
                    <a:pt x="7" y="119"/>
                  </a:cubicBezTo>
                  <a:cubicBezTo>
                    <a:pt x="7" y="118"/>
                    <a:pt x="7" y="117"/>
                    <a:pt x="7" y="117"/>
                  </a:cubicBezTo>
                  <a:lnTo>
                    <a:pt x="6" y="115"/>
                  </a:lnTo>
                  <a:cubicBezTo>
                    <a:pt x="6" y="114"/>
                    <a:pt x="5" y="113"/>
                    <a:pt x="5" y="111"/>
                  </a:cubicBezTo>
                  <a:cubicBezTo>
                    <a:pt x="5" y="110"/>
                    <a:pt x="4" y="110"/>
                    <a:pt x="4" y="109"/>
                  </a:cubicBezTo>
                  <a:lnTo>
                    <a:pt x="4" y="107"/>
                  </a:lnTo>
                  <a:cubicBezTo>
                    <a:pt x="3" y="106"/>
                    <a:pt x="3" y="105"/>
                    <a:pt x="3" y="103"/>
                  </a:cubicBezTo>
                  <a:cubicBezTo>
                    <a:pt x="3" y="103"/>
                    <a:pt x="2" y="102"/>
                    <a:pt x="2" y="101"/>
                  </a:cubicBezTo>
                  <a:lnTo>
                    <a:pt x="2" y="99"/>
                  </a:lnTo>
                  <a:cubicBezTo>
                    <a:pt x="2" y="98"/>
                    <a:pt x="1" y="97"/>
                    <a:pt x="1" y="95"/>
                  </a:cubicBezTo>
                  <a:cubicBezTo>
                    <a:pt x="1" y="93"/>
                    <a:pt x="1" y="91"/>
                    <a:pt x="0" y="88"/>
                  </a:cubicBezTo>
                  <a:lnTo>
                    <a:pt x="0" y="86"/>
                  </a:lnTo>
                  <a:cubicBezTo>
                    <a:pt x="0" y="85"/>
                    <a:pt x="0" y="83"/>
                    <a:pt x="0" y="82"/>
                  </a:cubicBezTo>
                  <a:lnTo>
                    <a:pt x="0" y="81"/>
                  </a:lnTo>
                  <a:cubicBezTo>
                    <a:pt x="0" y="78"/>
                    <a:pt x="0" y="75"/>
                    <a:pt x="1" y="72"/>
                  </a:cubicBezTo>
                  <a:cubicBezTo>
                    <a:pt x="1" y="71"/>
                    <a:pt x="1" y="70"/>
                    <a:pt x="1" y="70"/>
                  </a:cubicBezTo>
                  <a:cubicBezTo>
                    <a:pt x="1" y="67"/>
                    <a:pt x="2" y="65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2" y="61"/>
                    <a:pt x="3" y="60"/>
                    <a:pt x="3" y="60"/>
                  </a:cubicBezTo>
                  <a:cubicBezTo>
                    <a:pt x="3" y="57"/>
                    <a:pt x="4" y="55"/>
                    <a:pt x="5" y="53"/>
                  </a:cubicBezTo>
                  <a:cubicBezTo>
                    <a:pt x="5" y="52"/>
                    <a:pt x="5" y="52"/>
                    <a:pt x="5" y="51"/>
                  </a:cubicBezTo>
                  <a:lnTo>
                    <a:pt x="6" y="50"/>
                  </a:lnTo>
                  <a:cubicBezTo>
                    <a:pt x="6" y="48"/>
                    <a:pt x="8" y="45"/>
                    <a:pt x="9" y="42"/>
                  </a:cubicBezTo>
                  <a:lnTo>
                    <a:pt x="9" y="41"/>
                  </a:lnTo>
                  <a:cubicBezTo>
                    <a:pt x="10" y="40"/>
                    <a:pt x="11" y="39"/>
                    <a:pt x="11" y="38"/>
                  </a:cubicBezTo>
                  <a:lnTo>
                    <a:pt x="18" y="40"/>
                  </a:lnTo>
                  <a:lnTo>
                    <a:pt x="12" y="37"/>
                  </a:lnTo>
                  <a:lnTo>
                    <a:pt x="12" y="36"/>
                  </a:lnTo>
                  <a:cubicBezTo>
                    <a:pt x="13" y="34"/>
                    <a:pt x="15" y="32"/>
                    <a:pt x="16" y="30"/>
                  </a:cubicBezTo>
                  <a:lnTo>
                    <a:pt x="17" y="29"/>
                  </a:lnTo>
                  <a:cubicBezTo>
                    <a:pt x="18" y="27"/>
                    <a:pt x="19" y="26"/>
                    <a:pt x="20" y="25"/>
                  </a:cubicBezTo>
                  <a:cubicBezTo>
                    <a:pt x="21" y="24"/>
                    <a:pt x="21" y="23"/>
                    <a:pt x="22" y="23"/>
                  </a:cubicBezTo>
                  <a:cubicBezTo>
                    <a:pt x="23" y="22"/>
                    <a:pt x="24" y="21"/>
                    <a:pt x="25" y="19"/>
                  </a:cubicBezTo>
                  <a:lnTo>
                    <a:pt x="27" y="18"/>
                  </a:lnTo>
                  <a:cubicBezTo>
                    <a:pt x="28" y="16"/>
                    <a:pt x="30" y="15"/>
                    <a:pt x="32" y="13"/>
                  </a:cubicBezTo>
                  <a:cubicBezTo>
                    <a:pt x="34" y="12"/>
                    <a:pt x="36" y="11"/>
                    <a:pt x="38" y="9"/>
                  </a:cubicBezTo>
                  <a:lnTo>
                    <a:pt x="39" y="9"/>
                  </a:lnTo>
                  <a:cubicBezTo>
                    <a:pt x="41" y="8"/>
                    <a:pt x="42" y="7"/>
                    <a:pt x="44" y="6"/>
                  </a:cubicBezTo>
                  <a:lnTo>
                    <a:pt x="45" y="5"/>
                  </a:lnTo>
                  <a:cubicBezTo>
                    <a:pt x="47" y="4"/>
                    <a:pt x="50" y="4"/>
                    <a:pt x="51" y="3"/>
                  </a:cubicBezTo>
                  <a:lnTo>
                    <a:pt x="52" y="3"/>
                  </a:lnTo>
                  <a:cubicBezTo>
                    <a:pt x="54" y="2"/>
                    <a:pt x="56" y="2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lnTo>
                    <a:pt x="59" y="1"/>
                  </a:lnTo>
                  <a:cubicBezTo>
                    <a:pt x="61" y="1"/>
                    <a:pt x="62" y="0"/>
                    <a:pt x="63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6" y="0"/>
                    <a:pt x="67" y="0"/>
                    <a:pt x="69" y="0"/>
                  </a:cubicBezTo>
                  <a:lnTo>
                    <a:pt x="70" y="0"/>
                  </a:lnTo>
                  <a:lnTo>
                    <a:pt x="72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9" y="16"/>
                  </a:lnTo>
                  <a:lnTo>
                    <a:pt x="337" y="16"/>
                  </a:lnTo>
                  <a:lnTo>
                    <a:pt x="336" y="16"/>
                  </a:lnTo>
                  <a:cubicBezTo>
                    <a:pt x="335" y="16"/>
                    <a:pt x="334" y="16"/>
                    <a:pt x="333" y="16"/>
                  </a:cubicBezTo>
                  <a:lnTo>
                    <a:pt x="332" y="16"/>
                  </a:lnTo>
                  <a:cubicBezTo>
                    <a:pt x="331" y="16"/>
                    <a:pt x="330" y="17"/>
                    <a:pt x="329" y="17"/>
                  </a:cubicBezTo>
                  <a:lnTo>
                    <a:pt x="327" y="17"/>
                  </a:lnTo>
                  <a:cubicBezTo>
                    <a:pt x="326" y="17"/>
                    <a:pt x="325" y="18"/>
                    <a:pt x="323" y="18"/>
                  </a:cubicBezTo>
                  <a:lnTo>
                    <a:pt x="323" y="18"/>
                  </a:lnTo>
                  <a:cubicBezTo>
                    <a:pt x="321" y="19"/>
                    <a:pt x="319" y="20"/>
                    <a:pt x="318" y="20"/>
                  </a:cubicBezTo>
                  <a:lnTo>
                    <a:pt x="317" y="21"/>
                  </a:lnTo>
                  <a:cubicBezTo>
                    <a:pt x="316" y="21"/>
                    <a:pt x="314" y="22"/>
                    <a:pt x="313" y="23"/>
                  </a:cubicBezTo>
                  <a:lnTo>
                    <a:pt x="312" y="23"/>
                  </a:lnTo>
                  <a:cubicBezTo>
                    <a:pt x="310" y="24"/>
                    <a:pt x="309" y="25"/>
                    <a:pt x="307" y="27"/>
                  </a:cubicBezTo>
                  <a:cubicBezTo>
                    <a:pt x="306" y="28"/>
                    <a:pt x="304" y="29"/>
                    <a:pt x="303" y="30"/>
                  </a:cubicBezTo>
                  <a:lnTo>
                    <a:pt x="302" y="31"/>
                  </a:lnTo>
                  <a:lnTo>
                    <a:pt x="299" y="34"/>
                  </a:lnTo>
                  <a:lnTo>
                    <a:pt x="298" y="36"/>
                  </a:lnTo>
                  <a:cubicBezTo>
                    <a:pt x="297" y="37"/>
                    <a:pt x="296" y="38"/>
                    <a:pt x="295" y="39"/>
                  </a:cubicBezTo>
                  <a:lnTo>
                    <a:pt x="294" y="40"/>
                  </a:lnTo>
                  <a:cubicBezTo>
                    <a:pt x="293" y="42"/>
                    <a:pt x="292" y="43"/>
                    <a:pt x="291" y="45"/>
                  </a:cubicBezTo>
                  <a:lnTo>
                    <a:pt x="290" y="46"/>
                  </a:lnTo>
                  <a:cubicBezTo>
                    <a:pt x="290" y="48"/>
                    <a:pt x="289" y="49"/>
                    <a:pt x="288" y="50"/>
                  </a:cubicBezTo>
                  <a:cubicBezTo>
                    <a:pt x="287" y="52"/>
                    <a:pt x="286" y="55"/>
                    <a:pt x="285" y="57"/>
                  </a:cubicBezTo>
                  <a:lnTo>
                    <a:pt x="285" y="59"/>
                  </a:lnTo>
                  <a:cubicBezTo>
                    <a:pt x="284" y="61"/>
                    <a:pt x="284" y="63"/>
                    <a:pt x="283" y="65"/>
                  </a:cubicBezTo>
                  <a:cubicBezTo>
                    <a:pt x="283" y="66"/>
                    <a:pt x="283" y="67"/>
                    <a:pt x="283" y="67"/>
                  </a:cubicBezTo>
                  <a:cubicBezTo>
                    <a:pt x="282" y="69"/>
                    <a:pt x="282" y="71"/>
                    <a:pt x="282" y="73"/>
                  </a:cubicBezTo>
                  <a:lnTo>
                    <a:pt x="281" y="75"/>
                  </a:lnTo>
                  <a:cubicBezTo>
                    <a:pt x="281" y="78"/>
                    <a:pt x="281" y="81"/>
                    <a:pt x="281" y="83"/>
                  </a:cubicBezTo>
                  <a:lnTo>
                    <a:pt x="281" y="88"/>
                  </a:lnTo>
                  <a:lnTo>
                    <a:pt x="281" y="89"/>
                  </a:lnTo>
                  <a:cubicBezTo>
                    <a:pt x="281" y="91"/>
                    <a:pt x="281" y="93"/>
                    <a:pt x="282" y="95"/>
                  </a:cubicBezTo>
                  <a:cubicBezTo>
                    <a:pt x="282" y="96"/>
                    <a:pt x="282" y="97"/>
                    <a:pt x="282" y="98"/>
                  </a:cubicBezTo>
                  <a:lnTo>
                    <a:pt x="283" y="101"/>
                  </a:lnTo>
                  <a:cubicBezTo>
                    <a:pt x="283" y="101"/>
                    <a:pt x="283" y="102"/>
                    <a:pt x="283" y="102"/>
                  </a:cubicBezTo>
                  <a:cubicBezTo>
                    <a:pt x="283" y="103"/>
                    <a:pt x="284" y="104"/>
                    <a:pt x="284" y="105"/>
                  </a:cubicBezTo>
                  <a:lnTo>
                    <a:pt x="284" y="107"/>
                  </a:lnTo>
                  <a:lnTo>
                    <a:pt x="285" y="109"/>
                  </a:lnTo>
                  <a:cubicBezTo>
                    <a:pt x="285" y="110"/>
                    <a:pt x="286" y="111"/>
                    <a:pt x="286" y="112"/>
                  </a:cubicBezTo>
                  <a:lnTo>
                    <a:pt x="287" y="115"/>
                  </a:lnTo>
                  <a:cubicBezTo>
                    <a:pt x="288" y="117"/>
                    <a:pt x="289" y="119"/>
                    <a:pt x="290" y="121"/>
                  </a:cubicBezTo>
                  <a:cubicBezTo>
                    <a:pt x="301" y="140"/>
                    <a:pt x="318" y="151"/>
                    <a:pt x="337" y="151"/>
                  </a:cubicBezTo>
                  <a:lnTo>
                    <a:pt x="337" y="151"/>
                  </a:lnTo>
                  <a:lnTo>
                    <a:pt x="337" y="165"/>
                  </a:lnTo>
                  <a:lnTo>
                    <a:pt x="337" y="166"/>
                  </a:lnTo>
                  <a:close/>
                  <a:moveTo>
                    <a:pt x="47" y="20"/>
                  </a:moveTo>
                  <a:cubicBezTo>
                    <a:pt x="47" y="20"/>
                    <a:pt x="46" y="21"/>
                    <a:pt x="46" y="21"/>
                  </a:cubicBezTo>
                  <a:lnTo>
                    <a:pt x="45" y="21"/>
                  </a:lnTo>
                  <a:cubicBezTo>
                    <a:pt x="43" y="22"/>
                    <a:pt x="42" y="23"/>
                    <a:pt x="40" y="24"/>
                  </a:cubicBezTo>
                  <a:cubicBezTo>
                    <a:pt x="39" y="26"/>
                    <a:pt x="37" y="27"/>
                    <a:pt x="36" y="28"/>
                  </a:cubicBezTo>
                  <a:lnTo>
                    <a:pt x="35" y="29"/>
                  </a:lnTo>
                  <a:cubicBezTo>
                    <a:pt x="34" y="30"/>
                    <a:pt x="33" y="31"/>
                    <a:pt x="32" y="32"/>
                  </a:cubicBezTo>
                  <a:lnTo>
                    <a:pt x="31" y="34"/>
                  </a:lnTo>
                  <a:cubicBezTo>
                    <a:pt x="30" y="35"/>
                    <a:pt x="29" y="36"/>
                    <a:pt x="28" y="37"/>
                  </a:cubicBezTo>
                  <a:lnTo>
                    <a:pt x="27" y="38"/>
                  </a:lnTo>
                  <a:cubicBezTo>
                    <a:pt x="26" y="40"/>
                    <a:pt x="25" y="41"/>
                    <a:pt x="24" y="43"/>
                  </a:cubicBezTo>
                  <a:lnTo>
                    <a:pt x="23" y="44"/>
                  </a:lnTo>
                  <a:cubicBezTo>
                    <a:pt x="23" y="46"/>
                    <a:pt x="22" y="46"/>
                    <a:pt x="22" y="47"/>
                  </a:cubicBezTo>
                  <a:cubicBezTo>
                    <a:pt x="20" y="50"/>
                    <a:pt x="19" y="53"/>
                    <a:pt x="18" y="55"/>
                  </a:cubicBezTo>
                  <a:lnTo>
                    <a:pt x="18" y="56"/>
                  </a:lnTo>
                  <a:cubicBezTo>
                    <a:pt x="18" y="56"/>
                    <a:pt x="18" y="57"/>
                    <a:pt x="18" y="57"/>
                  </a:cubicBezTo>
                  <a:cubicBezTo>
                    <a:pt x="17" y="59"/>
                    <a:pt x="17" y="61"/>
                    <a:pt x="16" y="63"/>
                  </a:cubicBezTo>
                  <a:lnTo>
                    <a:pt x="16" y="65"/>
                  </a:lnTo>
                  <a:cubicBezTo>
                    <a:pt x="16" y="67"/>
                    <a:pt x="15" y="69"/>
                    <a:pt x="15" y="71"/>
                  </a:cubicBezTo>
                  <a:lnTo>
                    <a:pt x="15" y="73"/>
                  </a:lnTo>
                  <a:cubicBezTo>
                    <a:pt x="14" y="76"/>
                    <a:pt x="14" y="79"/>
                    <a:pt x="14" y="81"/>
                  </a:cubicBezTo>
                  <a:lnTo>
                    <a:pt x="14" y="82"/>
                  </a:lnTo>
                  <a:lnTo>
                    <a:pt x="14" y="85"/>
                  </a:lnTo>
                  <a:lnTo>
                    <a:pt x="14" y="87"/>
                  </a:lnTo>
                  <a:cubicBezTo>
                    <a:pt x="15" y="89"/>
                    <a:pt x="15" y="91"/>
                    <a:pt x="15" y="93"/>
                  </a:cubicBezTo>
                  <a:cubicBezTo>
                    <a:pt x="15" y="94"/>
                    <a:pt x="15" y="95"/>
                    <a:pt x="15" y="96"/>
                  </a:cubicBezTo>
                  <a:lnTo>
                    <a:pt x="16" y="98"/>
                  </a:lnTo>
                  <a:cubicBezTo>
                    <a:pt x="16" y="98"/>
                    <a:pt x="16" y="100"/>
                    <a:pt x="16" y="100"/>
                  </a:cubicBezTo>
                  <a:cubicBezTo>
                    <a:pt x="17" y="101"/>
                    <a:pt x="17" y="102"/>
                    <a:pt x="17" y="103"/>
                  </a:cubicBezTo>
                  <a:lnTo>
                    <a:pt x="18" y="105"/>
                  </a:lnTo>
                  <a:lnTo>
                    <a:pt x="18" y="107"/>
                  </a:lnTo>
                  <a:cubicBezTo>
                    <a:pt x="18" y="108"/>
                    <a:pt x="19" y="109"/>
                    <a:pt x="19" y="110"/>
                  </a:cubicBezTo>
                  <a:lnTo>
                    <a:pt x="20" y="113"/>
                  </a:lnTo>
                  <a:cubicBezTo>
                    <a:pt x="21" y="115"/>
                    <a:pt x="22" y="117"/>
                    <a:pt x="23" y="119"/>
                  </a:cubicBezTo>
                  <a:cubicBezTo>
                    <a:pt x="34" y="138"/>
                    <a:pt x="52" y="149"/>
                    <a:pt x="71" y="149"/>
                  </a:cubicBezTo>
                  <a:lnTo>
                    <a:pt x="298" y="151"/>
                  </a:lnTo>
                  <a:cubicBezTo>
                    <a:pt x="290" y="145"/>
                    <a:pt x="283" y="137"/>
                    <a:pt x="278" y="128"/>
                  </a:cubicBezTo>
                  <a:cubicBezTo>
                    <a:pt x="277" y="126"/>
                    <a:pt x="276" y="123"/>
                    <a:pt x="275" y="121"/>
                  </a:cubicBezTo>
                  <a:cubicBezTo>
                    <a:pt x="274" y="120"/>
                    <a:pt x="274" y="120"/>
                    <a:pt x="274" y="119"/>
                  </a:cubicBezTo>
                  <a:lnTo>
                    <a:pt x="274" y="118"/>
                  </a:lnTo>
                  <a:lnTo>
                    <a:pt x="280" y="116"/>
                  </a:lnTo>
                  <a:lnTo>
                    <a:pt x="274" y="118"/>
                  </a:lnTo>
                  <a:lnTo>
                    <a:pt x="280" y="116"/>
                  </a:lnTo>
                  <a:lnTo>
                    <a:pt x="273" y="118"/>
                  </a:lnTo>
                  <a:cubicBezTo>
                    <a:pt x="273" y="116"/>
                    <a:pt x="272" y="115"/>
                    <a:pt x="272" y="113"/>
                  </a:cubicBezTo>
                  <a:cubicBezTo>
                    <a:pt x="271" y="113"/>
                    <a:pt x="271" y="112"/>
                    <a:pt x="271" y="111"/>
                  </a:cubicBezTo>
                  <a:lnTo>
                    <a:pt x="271" y="109"/>
                  </a:lnTo>
                  <a:cubicBezTo>
                    <a:pt x="270" y="108"/>
                    <a:pt x="270" y="107"/>
                    <a:pt x="270" y="106"/>
                  </a:cubicBezTo>
                  <a:cubicBezTo>
                    <a:pt x="269" y="105"/>
                    <a:pt x="269" y="104"/>
                    <a:pt x="269" y="103"/>
                  </a:cubicBezTo>
                  <a:lnTo>
                    <a:pt x="269" y="101"/>
                  </a:lnTo>
                  <a:cubicBezTo>
                    <a:pt x="268" y="100"/>
                    <a:pt x="268" y="99"/>
                    <a:pt x="268" y="98"/>
                  </a:cubicBezTo>
                  <a:cubicBezTo>
                    <a:pt x="268" y="95"/>
                    <a:pt x="268" y="93"/>
                    <a:pt x="267" y="91"/>
                  </a:cubicBezTo>
                  <a:lnTo>
                    <a:pt x="267" y="89"/>
                  </a:lnTo>
                  <a:cubicBezTo>
                    <a:pt x="267" y="87"/>
                    <a:pt x="267" y="85"/>
                    <a:pt x="267" y="84"/>
                  </a:cubicBezTo>
                  <a:cubicBezTo>
                    <a:pt x="267" y="80"/>
                    <a:pt x="267" y="77"/>
                    <a:pt x="268" y="74"/>
                  </a:cubicBezTo>
                  <a:cubicBezTo>
                    <a:pt x="268" y="74"/>
                    <a:pt x="268" y="73"/>
                    <a:pt x="268" y="73"/>
                  </a:cubicBezTo>
                  <a:cubicBezTo>
                    <a:pt x="268" y="70"/>
                    <a:pt x="269" y="67"/>
                    <a:pt x="269" y="65"/>
                  </a:cubicBezTo>
                  <a:cubicBezTo>
                    <a:pt x="269" y="64"/>
                    <a:pt x="270" y="63"/>
                    <a:pt x="270" y="62"/>
                  </a:cubicBezTo>
                  <a:cubicBezTo>
                    <a:pt x="270" y="60"/>
                    <a:pt x="271" y="57"/>
                    <a:pt x="272" y="55"/>
                  </a:cubicBezTo>
                  <a:lnTo>
                    <a:pt x="272" y="53"/>
                  </a:lnTo>
                  <a:cubicBezTo>
                    <a:pt x="273" y="50"/>
                    <a:pt x="274" y="47"/>
                    <a:pt x="276" y="44"/>
                  </a:cubicBezTo>
                  <a:cubicBezTo>
                    <a:pt x="277" y="43"/>
                    <a:pt x="277" y="41"/>
                    <a:pt x="278" y="40"/>
                  </a:cubicBezTo>
                  <a:lnTo>
                    <a:pt x="279" y="38"/>
                  </a:lnTo>
                  <a:cubicBezTo>
                    <a:pt x="280" y="36"/>
                    <a:pt x="281" y="34"/>
                    <a:pt x="283" y="32"/>
                  </a:cubicBezTo>
                  <a:lnTo>
                    <a:pt x="283" y="31"/>
                  </a:lnTo>
                  <a:cubicBezTo>
                    <a:pt x="285" y="30"/>
                    <a:pt x="286" y="28"/>
                    <a:pt x="287" y="27"/>
                  </a:cubicBezTo>
                  <a:lnTo>
                    <a:pt x="288" y="25"/>
                  </a:lnTo>
                  <a:cubicBezTo>
                    <a:pt x="290" y="24"/>
                    <a:pt x="291" y="23"/>
                    <a:pt x="292" y="22"/>
                  </a:cubicBezTo>
                  <a:lnTo>
                    <a:pt x="294" y="20"/>
                  </a:lnTo>
                  <a:cubicBezTo>
                    <a:pt x="295" y="18"/>
                    <a:pt x="297" y="17"/>
                    <a:pt x="299" y="16"/>
                  </a:cubicBezTo>
                  <a:lnTo>
                    <a:pt x="299" y="16"/>
                  </a:lnTo>
                  <a:lnTo>
                    <a:pt x="69" y="14"/>
                  </a:lnTo>
                  <a:cubicBezTo>
                    <a:pt x="68" y="14"/>
                    <a:pt x="67" y="14"/>
                    <a:pt x="67" y="14"/>
                  </a:cubicBezTo>
                  <a:lnTo>
                    <a:pt x="65" y="14"/>
                  </a:lnTo>
                  <a:cubicBezTo>
                    <a:pt x="64" y="14"/>
                    <a:pt x="63" y="14"/>
                    <a:pt x="62" y="14"/>
                  </a:cubicBezTo>
                  <a:lnTo>
                    <a:pt x="61" y="15"/>
                  </a:lnTo>
                  <a:cubicBezTo>
                    <a:pt x="59" y="15"/>
                    <a:pt x="58" y="15"/>
                    <a:pt x="56" y="16"/>
                  </a:cubicBezTo>
                  <a:lnTo>
                    <a:pt x="56" y="16"/>
                  </a:lnTo>
                  <a:cubicBezTo>
                    <a:pt x="54" y="17"/>
                    <a:pt x="52" y="17"/>
                    <a:pt x="51" y="18"/>
                  </a:cubicBezTo>
                  <a:lnTo>
                    <a:pt x="50" y="18"/>
                  </a:lnTo>
                  <a:cubicBezTo>
                    <a:pt x="49" y="19"/>
                    <a:pt x="48" y="20"/>
                    <a:pt x="47" y="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DF496770-990A-A10A-D872-BAD498C0A9F4}"/>
              </a:ext>
            </a:extLst>
          </p:cNvPr>
          <p:cNvGrpSpPr/>
          <p:nvPr/>
        </p:nvGrpSpPr>
        <p:grpSpPr>
          <a:xfrm>
            <a:off x="5768408" y="1230598"/>
            <a:ext cx="1199268" cy="599634"/>
            <a:chOff x="5638801" y="2709863"/>
            <a:chExt cx="495300" cy="247650"/>
          </a:xfrm>
        </p:grpSpPr>
        <p:sp>
          <p:nvSpPr>
            <p:cNvPr id="11" name="Freeform 175">
              <a:extLst>
                <a:ext uri="{FF2B5EF4-FFF2-40B4-BE49-F238E27FC236}">
                  <a16:creationId xmlns:a16="http://schemas.microsoft.com/office/drawing/2014/main" id="{5CAE25FB-2EC1-DDA0-4EC0-43D7D24B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2709863"/>
              <a:ext cx="495300" cy="247650"/>
            </a:xfrm>
            <a:custGeom>
              <a:avLst/>
              <a:gdLst>
                <a:gd name="T0" fmla="*/ 421 w 842"/>
                <a:gd name="T1" fmla="*/ 421 h 421"/>
                <a:gd name="T2" fmla="*/ 842 w 842"/>
                <a:gd name="T3" fmla="*/ 0 h 421"/>
                <a:gd name="T4" fmla="*/ 648 w 842"/>
                <a:gd name="T5" fmla="*/ 0 h 421"/>
                <a:gd name="T6" fmla="*/ 421 w 842"/>
                <a:gd name="T7" fmla="*/ 226 h 421"/>
                <a:gd name="T8" fmla="*/ 195 w 842"/>
                <a:gd name="T9" fmla="*/ 0 h 421"/>
                <a:gd name="T10" fmla="*/ 0 w 842"/>
                <a:gd name="T11" fmla="*/ 0 h 421"/>
                <a:gd name="T12" fmla="*/ 421 w 842"/>
                <a:gd name="T13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421">
                  <a:moveTo>
                    <a:pt x="421" y="421"/>
                  </a:moveTo>
                  <a:cubicBezTo>
                    <a:pt x="654" y="421"/>
                    <a:pt x="842" y="232"/>
                    <a:pt x="842" y="0"/>
                  </a:cubicBezTo>
                  <a:lnTo>
                    <a:pt x="648" y="0"/>
                  </a:lnTo>
                  <a:cubicBezTo>
                    <a:pt x="648" y="125"/>
                    <a:pt x="546" y="226"/>
                    <a:pt x="421" y="226"/>
                  </a:cubicBezTo>
                  <a:cubicBezTo>
                    <a:pt x="297" y="226"/>
                    <a:pt x="195" y="125"/>
                    <a:pt x="195" y="0"/>
                  </a:cubicBezTo>
                  <a:lnTo>
                    <a:pt x="0" y="0"/>
                  </a:lnTo>
                  <a:cubicBezTo>
                    <a:pt x="0" y="232"/>
                    <a:pt x="189" y="421"/>
                    <a:pt x="421" y="421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178">
              <a:extLst>
                <a:ext uri="{FF2B5EF4-FFF2-40B4-BE49-F238E27FC236}">
                  <a16:creationId xmlns:a16="http://schemas.microsoft.com/office/drawing/2014/main" id="{A3206DD2-A9F9-4BC4-1DA8-CB4CA2C4E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714626"/>
              <a:ext cx="155575" cy="77788"/>
            </a:xfrm>
            <a:custGeom>
              <a:avLst/>
              <a:gdLst>
                <a:gd name="T0" fmla="*/ 133 w 265"/>
                <a:gd name="T1" fmla="*/ 132 h 132"/>
                <a:gd name="T2" fmla="*/ 265 w 265"/>
                <a:gd name="T3" fmla="*/ 0 h 132"/>
                <a:gd name="T4" fmla="*/ 0 w 265"/>
                <a:gd name="T5" fmla="*/ 0 h 132"/>
                <a:gd name="T6" fmla="*/ 133 w 265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132">
                  <a:moveTo>
                    <a:pt x="133" y="132"/>
                  </a:moveTo>
                  <a:cubicBezTo>
                    <a:pt x="206" y="132"/>
                    <a:pt x="265" y="73"/>
                    <a:pt x="265" y="0"/>
                  </a:cubicBezTo>
                  <a:lnTo>
                    <a:pt x="0" y="0"/>
                  </a:lnTo>
                  <a:cubicBezTo>
                    <a:pt x="0" y="73"/>
                    <a:pt x="59" y="132"/>
                    <a:pt x="133" y="132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2" name="Freeform 235">
            <a:extLst>
              <a:ext uri="{FF2B5EF4-FFF2-40B4-BE49-F238E27FC236}">
                <a16:creationId xmlns:a16="http://schemas.microsoft.com/office/drawing/2014/main" id="{D53C3625-86FC-FDD2-9D03-9E5B1812E70F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DEABDC2A-0D88-E8AB-1A53-42C1CE2A7706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06A8CBFC-8606-992B-1CA4-5AC5A53465D7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8" name="Freeform 298">
            <a:extLst>
              <a:ext uri="{FF2B5EF4-FFF2-40B4-BE49-F238E27FC236}">
                <a16:creationId xmlns:a16="http://schemas.microsoft.com/office/drawing/2014/main" id="{14012528-C17E-E318-819B-58AEC4D79188}"/>
              </a:ext>
            </a:extLst>
          </p:cNvPr>
          <p:cNvSpPr>
            <a:spLocks/>
          </p:cNvSpPr>
          <p:nvPr/>
        </p:nvSpPr>
        <p:spPr bwMode="auto">
          <a:xfrm>
            <a:off x="2360579" y="4446587"/>
            <a:ext cx="146050" cy="144463"/>
          </a:xfrm>
          <a:custGeom>
            <a:avLst/>
            <a:gdLst>
              <a:gd name="T0" fmla="*/ 123 w 247"/>
              <a:gd name="T1" fmla="*/ 0 h 247"/>
              <a:gd name="T2" fmla="*/ 167 w 247"/>
              <a:gd name="T3" fmla="*/ 80 h 247"/>
              <a:gd name="T4" fmla="*/ 247 w 247"/>
              <a:gd name="T5" fmla="*/ 124 h 247"/>
              <a:gd name="T6" fmla="*/ 167 w 247"/>
              <a:gd name="T7" fmla="*/ 167 h 247"/>
              <a:gd name="T8" fmla="*/ 123 w 247"/>
              <a:gd name="T9" fmla="*/ 247 h 247"/>
              <a:gd name="T10" fmla="*/ 80 w 247"/>
              <a:gd name="T11" fmla="*/ 167 h 247"/>
              <a:gd name="T12" fmla="*/ 0 w 247"/>
              <a:gd name="T13" fmla="*/ 124 h 247"/>
              <a:gd name="T14" fmla="*/ 80 w 247"/>
              <a:gd name="T15" fmla="*/ 80 h 247"/>
              <a:gd name="T16" fmla="*/ 123 w 247"/>
              <a:gd name="T17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7" h="247">
                <a:moveTo>
                  <a:pt x="123" y="0"/>
                </a:moveTo>
                <a:lnTo>
                  <a:pt x="167" y="80"/>
                </a:lnTo>
                <a:lnTo>
                  <a:pt x="247" y="124"/>
                </a:lnTo>
                <a:lnTo>
                  <a:pt x="167" y="167"/>
                </a:lnTo>
                <a:lnTo>
                  <a:pt x="123" y="247"/>
                </a:lnTo>
                <a:lnTo>
                  <a:pt x="80" y="167"/>
                </a:lnTo>
                <a:lnTo>
                  <a:pt x="0" y="124"/>
                </a:lnTo>
                <a:lnTo>
                  <a:pt x="80" y="80"/>
                </a:lnTo>
                <a:lnTo>
                  <a:pt x="123" y="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9" name="Freeform 302">
            <a:extLst>
              <a:ext uri="{FF2B5EF4-FFF2-40B4-BE49-F238E27FC236}">
                <a16:creationId xmlns:a16="http://schemas.microsoft.com/office/drawing/2014/main" id="{E9ED7442-93CC-517E-0B78-4B9D0279C7AA}"/>
              </a:ext>
            </a:extLst>
          </p:cNvPr>
          <p:cNvSpPr>
            <a:spLocks/>
          </p:cNvSpPr>
          <p:nvPr/>
        </p:nvSpPr>
        <p:spPr bwMode="auto">
          <a:xfrm>
            <a:off x="8086538" y="1115068"/>
            <a:ext cx="129557" cy="129557"/>
          </a:xfrm>
          <a:custGeom>
            <a:avLst/>
            <a:gdLst>
              <a:gd name="T0" fmla="*/ 75 w 151"/>
              <a:gd name="T1" fmla="*/ 0 h 150"/>
              <a:gd name="T2" fmla="*/ 102 w 151"/>
              <a:gd name="T3" fmla="*/ 48 h 150"/>
              <a:gd name="T4" fmla="*/ 151 w 151"/>
              <a:gd name="T5" fmla="*/ 75 h 150"/>
              <a:gd name="T6" fmla="*/ 102 w 151"/>
              <a:gd name="T7" fmla="*/ 102 h 150"/>
              <a:gd name="T8" fmla="*/ 75 w 151"/>
              <a:gd name="T9" fmla="*/ 150 h 150"/>
              <a:gd name="T10" fmla="*/ 49 w 151"/>
              <a:gd name="T11" fmla="*/ 102 h 150"/>
              <a:gd name="T12" fmla="*/ 0 w 151"/>
              <a:gd name="T13" fmla="*/ 75 h 150"/>
              <a:gd name="T14" fmla="*/ 49 w 151"/>
              <a:gd name="T15" fmla="*/ 48 h 150"/>
              <a:gd name="T16" fmla="*/ 75 w 151"/>
              <a:gd name="T17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0">
                <a:moveTo>
                  <a:pt x="75" y="0"/>
                </a:moveTo>
                <a:lnTo>
                  <a:pt x="102" y="48"/>
                </a:lnTo>
                <a:lnTo>
                  <a:pt x="151" y="75"/>
                </a:lnTo>
                <a:lnTo>
                  <a:pt x="102" y="102"/>
                </a:lnTo>
                <a:lnTo>
                  <a:pt x="75" y="150"/>
                </a:lnTo>
                <a:lnTo>
                  <a:pt x="49" y="102"/>
                </a:lnTo>
                <a:lnTo>
                  <a:pt x="0" y="75"/>
                </a:lnTo>
                <a:lnTo>
                  <a:pt x="49" y="48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0" name="Freeform 159">
            <a:extLst>
              <a:ext uri="{FF2B5EF4-FFF2-40B4-BE49-F238E27FC236}">
                <a16:creationId xmlns:a16="http://schemas.microsoft.com/office/drawing/2014/main" id="{416C4A19-FDC1-6EDA-973E-FB695188B907}"/>
              </a:ext>
            </a:extLst>
          </p:cNvPr>
          <p:cNvSpPr>
            <a:spLocks noEditPoints="1"/>
          </p:cNvSpPr>
          <p:nvPr/>
        </p:nvSpPr>
        <p:spPr bwMode="auto">
          <a:xfrm>
            <a:off x="2342656" y="1352957"/>
            <a:ext cx="181896" cy="177458"/>
          </a:xfrm>
          <a:custGeom>
            <a:avLst/>
            <a:gdLst>
              <a:gd name="T0" fmla="*/ 55 w 109"/>
              <a:gd name="T1" fmla="*/ 109 h 109"/>
              <a:gd name="T2" fmla="*/ 51 w 109"/>
              <a:gd name="T3" fmla="*/ 108 h 109"/>
              <a:gd name="T4" fmla="*/ 2 w 109"/>
              <a:gd name="T5" fmla="*/ 59 h 109"/>
              <a:gd name="T6" fmla="*/ 2 w 109"/>
              <a:gd name="T7" fmla="*/ 51 h 109"/>
              <a:gd name="T8" fmla="*/ 51 w 109"/>
              <a:gd name="T9" fmla="*/ 2 h 109"/>
              <a:gd name="T10" fmla="*/ 59 w 109"/>
              <a:gd name="T11" fmla="*/ 2 h 109"/>
              <a:gd name="T12" fmla="*/ 108 w 109"/>
              <a:gd name="T13" fmla="*/ 51 h 109"/>
              <a:gd name="T14" fmla="*/ 109 w 109"/>
              <a:gd name="T15" fmla="*/ 55 h 109"/>
              <a:gd name="T16" fmla="*/ 108 w 109"/>
              <a:gd name="T17" fmla="*/ 59 h 109"/>
              <a:gd name="T18" fmla="*/ 59 w 109"/>
              <a:gd name="T19" fmla="*/ 108 h 109"/>
              <a:gd name="T20" fmla="*/ 55 w 109"/>
              <a:gd name="T21" fmla="*/ 109 h 109"/>
              <a:gd name="T22" fmla="*/ 14 w 109"/>
              <a:gd name="T23" fmla="*/ 55 h 109"/>
              <a:gd name="T24" fmla="*/ 55 w 109"/>
              <a:gd name="T25" fmla="*/ 96 h 109"/>
              <a:gd name="T26" fmla="*/ 96 w 109"/>
              <a:gd name="T27" fmla="*/ 55 h 109"/>
              <a:gd name="T28" fmla="*/ 55 w 109"/>
              <a:gd name="T29" fmla="*/ 14 h 109"/>
              <a:gd name="T30" fmla="*/ 14 w 109"/>
              <a:gd name="T31" fmla="*/ 5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" h="109">
                <a:moveTo>
                  <a:pt x="55" y="109"/>
                </a:moveTo>
                <a:cubicBezTo>
                  <a:pt x="53" y="109"/>
                  <a:pt x="52" y="109"/>
                  <a:pt x="51" y="108"/>
                </a:cubicBezTo>
                <a:lnTo>
                  <a:pt x="2" y="59"/>
                </a:lnTo>
                <a:cubicBezTo>
                  <a:pt x="0" y="57"/>
                  <a:pt x="0" y="53"/>
                  <a:pt x="2" y="51"/>
                </a:cubicBezTo>
                <a:lnTo>
                  <a:pt x="51" y="2"/>
                </a:lnTo>
                <a:cubicBezTo>
                  <a:pt x="53" y="0"/>
                  <a:pt x="57" y="0"/>
                  <a:pt x="59" y="2"/>
                </a:cubicBezTo>
                <a:lnTo>
                  <a:pt x="108" y="51"/>
                </a:lnTo>
                <a:cubicBezTo>
                  <a:pt x="109" y="52"/>
                  <a:pt x="109" y="53"/>
                  <a:pt x="109" y="55"/>
                </a:cubicBezTo>
                <a:cubicBezTo>
                  <a:pt x="109" y="56"/>
                  <a:pt x="109" y="58"/>
                  <a:pt x="108" y="59"/>
                </a:cubicBezTo>
                <a:lnTo>
                  <a:pt x="59" y="108"/>
                </a:lnTo>
                <a:cubicBezTo>
                  <a:pt x="58" y="109"/>
                  <a:pt x="56" y="109"/>
                  <a:pt x="55" y="109"/>
                </a:cubicBezTo>
                <a:close/>
                <a:moveTo>
                  <a:pt x="14" y="55"/>
                </a:moveTo>
                <a:lnTo>
                  <a:pt x="55" y="96"/>
                </a:lnTo>
                <a:lnTo>
                  <a:pt x="96" y="55"/>
                </a:lnTo>
                <a:lnTo>
                  <a:pt x="55" y="14"/>
                </a:lnTo>
                <a:lnTo>
                  <a:pt x="14" y="55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31" name="Freeform 310">
            <a:extLst>
              <a:ext uri="{FF2B5EF4-FFF2-40B4-BE49-F238E27FC236}">
                <a16:creationId xmlns:a16="http://schemas.microsoft.com/office/drawing/2014/main" id="{3A0B230F-0B57-260A-4281-E2E74E46E768}"/>
              </a:ext>
            </a:extLst>
          </p:cNvPr>
          <p:cNvSpPr>
            <a:spLocks noEditPoints="1"/>
          </p:cNvSpPr>
          <p:nvPr/>
        </p:nvSpPr>
        <p:spPr bwMode="auto">
          <a:xfrm>
            <a:off x="8133627" y="4126905"/>
            <a:ext cx="82468" cy="82468"/>
          </a:xfrm>
          <a:custGeom>
            <a:avLst/>
            <a:gdLst>
              <a:gd name="T0" fmla="*/ 38 w 75"/>
              <a:gd name="T1" fmla="*/ 75 h 75"/>
              <a:gd name="T2" fmla="*/ 0 w 75"/>
              <a:gd name="T3" fmla="*/ 38 h 75"/>
              <a:gd name="T4" fmla="*/ 38 w 75"/>
              <a:gd name="T5" fmla="*/ 0 h 75"/>
              <a:gd name="T6" fmla="*/ 75 w 75"/>
              <a:gd name="T7" fmla="*/ 38 h 75"/>
              <a:gd name="T8" fmla="*/ 38 w 75"/>
              <a:gd name="T9" fmla="*/ 75 h 75"/>
              <a:gd name="T10" fmla="*/ 38 w 75"/>
              <a:gd name="T11" fmla="*/ 18 h 75"/>
              <a:gd name="T12" fmla="*/ 18 w 75"/>
              <a:gd name="T13" fmla="*/ 38 h 75"/>
              <a:gd name="T14" fmla="*/ 38 w 75"/>
              <a:gd name="T15" fmla="*/ 58 h 75"/>
              <a:gd name="T16" fmla="*/ 58 w 75"/>
              <a:gd name="T17" fmla="*/ 38 h 75"/>
              <a:gd name="T18" fmla="*/ 38 w 75"/>
              <a:gd name="T19" fmla="*/ 1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5" h="75">
                <a:moveTo>
                  <a:pt x="38" y="75"/>
                </a:moveTo>
                <a:cubicBezTo>
                  <a:pt x="17" y="75"/>
                  <a:pt x="0" y="58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58" y="0"/>
                  <a:pt x="75" y="17"/>
                  <a:pt x="75" y="38"/>
                </a:cubicBezTo>
                <a:cubicBezTo>
                  <a:pt x="75" y="58"/>
                  <a:pt x="58" y="75"/>
                  <a:pt x="38" y="75"/>
                </a:cubicBezTo>
                <a:close/>
                <a:moveTo>
                  <a:pt x="38" y="18"/>
                </a:moveTo>
                <a:cubicBezTo>
                  <a:pt x="27" y="18"/>
                  <a:pt x="18" y="27"/>
                  <a:pt x="18" y="38"/>
                </a:cubicBezTo>
                <a:cubicBezTo>
                  <a:pt x="18" y="49"/>
                  <a:pt x="27" y="58"/>
                  <a:pt x="38" y="58"/>
                </a:cubicBezTo>
                <a:cubicBezTo>
                  <a:pt x="49" y="58"/>
                  <a:pt x="58" y="49"/>
                  <a:pt x="58" y="38"/>
                </a:cubicBezTo>
                <a:cubicBezTo>
                  <a:pt x="58" y="27"/>
                  <a:pt x="49" y="18"/>
                  <a:pt x="38" y="1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C75DDBB-AD1E-2EFA-993A-54D799657C39}"/>
              </a:ext>
            </a:extLst>
          </p:cNvPr>
          <p:cNvGrpSpPr/>
          <p:nvPr/>
        </p:nvGrpSpPr>
        <p:grpSpPr>
          <a:xfrm>
            <a:off x="7200813" y="2301745"/>
            <a:ext cx="773659" cy="963355"/>
            <a:chOff x="6696077" y="2921001"/>
            <a:chExt cx="330200" cy="411163"/>
          </a:xfrm>
        </p:grpSpPr>
        <p:sp>
          <p:nvSpPr>
            <p:cNvPr id="39" name="Freeform 245">
              <a:extLst>
                <a:ext uri="{FF2B5EF4-FFF2-40B4-BE49-F238E27FC236}">
                  <a16:creationId xmlns:a16="http://schemas.microsoft.com/office/drawing/2014/main" id="{9C3F46E2-D357-273B-2367-0A7EDA2DC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6077" y="2921001"/>
              <a:ext cx="330200" cy="411163"/>
            </a:xfrm>
            <a:custGeom>
              <a:avLst/>
              <a:gdLst>
                <a:gd name="T0" fmla="*/ 419 w 561"/>
                <a:gd name="T1" fmla="*/ 699 h 699"/>
                <a:gd name="T2" fmla="*/ 415 w 561"/>
                <a:gd name="T3" fmla="*/ 697 h 699"/>
                <a:gd name="T4" fmla="*/ 281 w 561"/>
                <a:gd name="T5" fmla="*/ 563 h 699"/>
                <a:gd name="T6" fmla="*/ 147 w 561"/>
                <a:gd name="T7" fmla="*/ 697 h 699"/>
                <a:gd name="T8" fmla="*/ 139 w 561"/>
                <a:gd name="T9" fmla="*/ 697 h 699"/>
                <a:gd name="T10" fmla="*/ 2 w 561"/>
                <a:gd name="T11" fmla="*/ 560 h 699"/>
                <a:gd name="T12" fmla="*/ 0 w 561"/>
                <a:gd name="T13" fmla="*/ 556 h 699"/>
                <a:gd name="T14" fmla="*/ 0 w 561"/>
                <a:gd name="T15" fmla="*/ 419 h 699"/>
                <a:gd name="T16" fmla="*/ 2 w 561"/>
                <a:gd name="T17" fmla="*/ 415 h 699"/>
                <a:gd name="T18" fmla="*/ 67 w 561"/>
                <a:gd name="T19" fmla="*/ 350 h 699"/>
                <a:gd name="T20" fmla="*/ 2 w 561"/>
                <a:gd name="T21" fmla="*/ 284 h 699"/>
                <a:gd name="T22" fmla="*/ 0 w 561"/>
                <a:gd name="T23" fmla="*/ 281 h 699"/>
                <a:gd name="T24" fmla="*/ 0 w 561"/>
                <a:gd name="T25" fmla="*/ 143 h 699"/>
                <a:gd name="T26" fmla="*/ 2 w 561"/>
                <a:gd name="T27" fmla="*/ 139 h 699"/>
                <a:gd name="T28" fmla="*/ 139 w 561"/>
                <a:gd name="T29" fmla="*/ 2 h 699"/>
                <a:gd name="T30" fmla="*/ 147 w 561"/>
                <a:gd name="T31" fmla="*/ 2 h 699"/>
                <a:gd name="T32" fmla="*/ 281 w 561"/>
                <a:gd name="T33" fmla="*/ 136 h 699"/>
                <a:gd name="T34" fmla="*/ 415 w 561"/>
                <a:gd name="T35" fmla="*/ 2 h 699"/>
                <a:gd name="T36" fmla="*/ 422 w 561"/>
                <a:gd name="T37" fmla="*/ 2 h 699"/>
                <a:gd name="T38" fmla="*/ 560 w 561"/>
                <a:gd name="T39" fmla="*/ 139 h 699"/>
                <a:gd name="T40" fmla="*/ 561 w 561"/>
                <a:gd name="T41" fmla="*/ 143 h 699"/>
                <a:gd name="T42" fmla="*/ 561 w 561"/>
                <a:gd name="T43" fmla="*/ 281 h 699"/>
                <a:gd name="T44" fmla="*/ 560 w 561"/>
                <a:gd name="T45" fmla="*/ 284 h 699"/>
                <a:gd name="T46" fmla="*/ 494 w 561"/>
                <a:gd name="T47" fmla="*/ 350 h 699"/>
                <a:gd name="T48" fmla="*/ 560 w 561"/>
                <a:gd name="T49" fmla="*/ 415 h 699"/>
                <a:gd name="T50" fmla="*/ 561 w 561"/>
                <a:gd name="T51" fmla="*/ 419 h 699"/>
                <a:gd name="T52" fmla="*/ 561 w 561"/>
                <a:gd name="T53" fmla="*/ 556 h 699"/>
                <a:gd name="T54" fmla="*/ 560 w 561"/>
                <a:gd name="T55" fmla="*/ 560 h 699"/>
                <a:gd name="T56" fmla="*/ 422 w 561"/>
                <a:gd name="T57" fmla="*/ 697 h 699"/>
                <a:gd name="T58" fmla="*/ 418 w 561"/>
                <a:gd name="T59" fmla="*/ 699 h 699"/>
                <a:gd name="T60" fmla="*/ 419 w 561"/>
                <a:gd name="T61" fmla="*/ 699 h 699"/>
                <a:gd name="T62" fmla="*/ 281 w 561"/>
                <a:gd name="T63" fmla="*/ 551 h 699"/>
                <a:gd name="T64" fmla="*/ 285 w 561"/>
                <a:gd name="T65" fmla="*/ 553 h 699"/>
                <a:gd name="T66" fmla="*/ 419 w 561"/>
                <a:gd name="T67" fmla="*/ 687 h 699"/>
                <a:gd name="T68" fmla="*/ 551 w 561"/>
                <a:gd name="T69" fmla="*/ 554 h 699"/>
                <a:gd name="T70" fmla="*/ 551 w 561"/>
                <a:gd name="T71" fmla="*/ 421 h 699"/>
                <a:gd name="T72" fmla="*/ 484 w 561"/>
                <a:gd name="T73" fmla="*/ 353 h 699"/>
                <a:gd name="T74" fmla="*/ 482 w 561"/>
                <a:gd name="T75" fmla="*/ 350 h 699"/>
                <a:gd name="T76" fmla="*/ 484 w 561"/>
                <a:gd name="T77" fmla="*/ 346 h 699"/>
                <a:gd name="T78" fmla="*/ 551 w 561"/>
                <a:gd name="T79" fmla="*/ 279 h 699"/>
                <a:gd name="T80" fmla="*/ 551 w 561"/>
                <a:gd name="T81" fmla="*/ 145 h 699"/>
                <a:gd name="T82" fmla="*/ 419 w 561"/>
                <a:gd name="T83" fmla="*/ 13 h 699"/>
                <a:gd name="T84" fmla="*/ 285 w 561"/>
                <a:gd name="T85" fmla="*/ 147 h 699"/>
                <a:gd name="T86" fmla="*/ 277 w 561"/>
                <a:gd name="T87" fmla="*/ 147 h 699"/>
                <a:gd name="T88" fmla="*/ 143 w 561"/>
                <a:gd name="T89" fmla="*/ 13 h 699"/>
                <a:gd name="T90" fmla="*/ 11 w 561"/>
                <a:gd name="T91" fmla="*/ 145 h 699"/>
                <a:gd name="T92" fmla="*/ 11 w 561"/>
                <a:gd name="T93" fmla="*/ 279 h 699"/>
                <a:gd name="T94" fmla="*/ 78 w 561"/>
                <a:gd name="T95" fmla="*/ 346 h 699"/>
                <a:gd name="T96" fmla="*/ 79 w 561"/>
                <a:gd name="T97" fmla="*/ 350 h 699"/>
                <a:gd name="T98" fmla="*/ 78 w 561"/>
                <a:gd name="T99" fmla="*/ 353 h 699"/>
                <a:gd name="T100" fmla="*/ 11 w 561"/>
                <a:gd name="T101" fmla="*/ 421 h 699"/>
                <a:gd name="T102" fmla="*/ 11 w 561"/>
                <a:gd name="T103" fmla="*/ 554 h 699"/>
                <a:gd name="T104" fmla="*/ 143 w 561"/>
                <a:gd name="T105" fmla="*/ 687 h 699"/>
                <a:gd name="T106" fmla="*/ 277 w 561"/>
                <a:gd name="T107" fmla="*/ 553 h 699"/>
                <a:gd name="T108" fmla="*/ 281 w 561"/>
                <a:gd name="T109" fmla="*/ 551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1" h="699">
                  <a:moveTo>
                    <a:pt x="419" y="699"/>
                  </a:moveTo>
                  <a:cubicBezTo>
                    <a:pt x="417" y="699"/>
                    <a:pt x="416" y="698"/>
                    <a:pt x="415" y="697"/>
                  </a:cubicBezTo>
                  <a:lnTo>
                    <a:pt x="281" y="563"/>
                  </a:lnTo>
                  <a:lnTo>
                    <a:pt x="147" y="697"/>
                  </a:lnTo>
                  <a:cubicBezTo>
                    <a:pt x="145" y="699"/>
                    <a:pt x="142" y="699"/>
                    <a:pt x="139" y="697"/>
                  </a:cubicBezTo>
                  <a:lnTo>
                    <a:pt x="2" y="560"/>
                  </a:lnTo>
                  <a:cubicBezTo>
                    <a:pt x="1" y="559"/>
                    <a:pt x="0" y="558"/>
                    <a:pt x="0" y="556"/>
                  </a:cubicBezTo>
                  <a:lnTo>
                    <a:pt x="0" y="419"/>
                  </a:lnTo>
                  <a:cubicBezTo>
                    <a:pt x="0" y="417"/>
                    <a:pt x="1" y="416"/>
                    <a:pt x="2" y="415"/>
                  </a:cubicBezTo>
                  <a:lnTo>
                    <a:pt x="67" y="350"/>
                  </a:lnTo>
                  <a:lnTo>
                    <a:pt x="2" y="284"/>
                  </a:lnTo>
                  <a:cubicBezTo>
                    <a:pt x="1" y="283"/>
                    <a:pt x="0" y="282"/>
                    <a:pt x="0" y="281"/>
                  </a:cubicBezTo>
                  <a:lnTo>
                    <a:pt x="0" y="143"/>
                  </a:lnTo>
                  <a:cubicBezTo>
                    <a:pt x="0" y="142"/>
                    <a:pt x="1" y="140"/>
                    <a:pt x="2" y="139"/>
                  </a:cubicBezTo>
                  <a:lnTo>
                    <a:pt x="139" y="2"/>
                  </a:lnTo>
                  <a:cubicBezTo>
                    <a:pt x="141" y="0"/>
                    <a:pt x="145" y="0"/>
                    <a:pt x="147" y="2"/>
                  </a:cubicBezTo>
                  <a:lnTo>
                    <a:pt x="281" y="136"/>
                  </a:lnTo>
                  <a:lnTo>
                    <a:pt x="415" y="2"/>
                  </a:lnTo>
                  <a:cubicBezTo>
                    <a:pt x="417" y="0"/>
                    <a:pt x="420" y="0"/>
                    <a:pt x="422" y="2"/>
                  </a:cubicBezTo>
                  <a:lnTo>
                    <a:pt x="560" y="139"/>
                  </a:lnTo>
                  <a:cubicBezTo>
                    <a:pt x="561" y="140"/>
                    <a:pt x="561" y="142"/>
                    <a:pt x="561" y="143"/>
                  </a:cubicBezTo>
                  <a:lnTo>
                    <a:pt x="561" y="281"/>
                  </a:lnTo>
                  <a:cubicBezTo>
                    <a:pt x="561" y="282"/>
                    <a:pt x="561" y="283"/>
                    <a:pt x="560" y="284"/>
                  </a:cubicBezTo>
                  <a:lnTo>
                    <a:pt x="494" y="350"/>
                  </a:lnTo>
                  <a:lnTo>
                    <a:pt x="560" y="415"/>
                  </a:lnTo>
                  <a:cubicBezTo>
                    <a:pt x="561" y="416"/>
                    <a:pt x="561" y="417"/>
                    <a:pt x="561" y="419"/>
                  </a:cubicBezTo>
                  <a:lnTo>
                    <a:pt x="561" y="556"/>
                  </a:lnTo>
                  <a:cubicBezTo>
                    <a:pt x="561" y="558"/>
                    <a:pt x="561" y="559"/>
                    <a:pt x="560" y="560"/>
                  </a:cubicBezTo>
                  <a:lnTo>
                    <a:pt x="422" y="697"/>
                  </a:lnTo>
                  <a:cubicBezTo>
                    <a:pt x="421" y="698"/>
                    <a:pt x="420" y="699"/>
                    <a:pt x="418" y="699"/>
                  </a:cubicBezTo>
                  <a:lnTo>
                    <a:pt x="419" y="699"/>
                  </a:lnTo>
                  <a:close/>
                  <a:moveTo>
                    <a:pt x="281" y="551"/>
                  </a:moveTo>
                  <a:cubicBezTo>
                    <a:pt x="282" y="551"/>
                    <a:pt x="284" y="552"/>
                    <a:pt x="285" y="553"/>
                  </a:cubicBezTo>
                  <a:lnTo>
                    <a:pt x="419" y="687"/>
                  </a:lnTo>
                  <a:lnTo>
                    <a:pt x="551" y="554"/>
                  </a:lnTo>
                  <a:lnTo>
                    <a:pt x="551" y="421"/>
                  </a:lnTo>
                  <a:lnTo>
                    <a:pt x="484" y="353"/>
                  </a:lnTo>
                  <a:cubicBezTo>
                    <a:pt x="483" y="352"/>
                    <a:pt x="482" y="351"/>
                    <a:pt x="482" y="350"/>
                  </a:cubicBezTo>
                  <a:cubicBezTo>
                    <a:pt x="482" y="348"/>
                    <a:pt x="483" y="347"/>
                    <a:pt x="484" y="346"/>
                  </a:cubicBezTo>
                  <a:lnTo>
                    <a:pt x="551" y="279"/>
                  </a:lnTo>
                  <a:lnTo>
                    <a:pt x="551" y="145"/>
                  </a:lnTo>
                  <a:lnTo>
                    <a:pt x="419" y="13"/>
                  </a:lnTo>
                  <a:lnTo>
                    <a:pt x="285" y="147"/>
                  </a:lnTo>
                  <a:cubicBezTo>
                    <a:pt x="283" y="149"/>
                    <a:pt x="279" y="149"/>
                    <a:pt x="277" y="147"/>
                  </a:cubicBezTo>
                  <a:lnTo>
                    <a:pt x="143" y="13"/>
                  </a:lnTo>
                  <a:lnTo>
                    <a:pt x="11" y="145"/>
                  </a:lnTo>
                  <a:lnTo>
                    <a:pt x="11" y="279"/>
                  </a:lnTo>
                  <a:lnTo>
                    <a:pt x="78" y="346"/>
                  </a:lnTo>
                  <a:cubicBezTo>
                    <a:pt x="79" y="347"/>
                    <a:pt x="79" y="348"/>
                    <a:pt x="79" y="350"/>
                  </a:cubicBezTo>
                  <a:cubicBezTo>
                    <a:pt x="79" y="351"/>
                    <a:pt x="79" y="352"/>
                    <a:pt x="78" y="353"/>
                  </a:cubicBezTo>
                  <a:lnTo>
                    <a:pt x="11" y="421"/>
                  </a:lnTo>
                  <a:lnTo>
                    <a:pt x="11" y="554"/>
                  </a:lnTo>
                  <a:lnTo>
                    <a:pt x="143" y="687"/>
                  </a:lnTo>
                  <a:lnTo>
                    <a:pt x="277" y="553"/>
                  </a:lnTo>
                  <a:cubicBezTo>
                    <a:pt x="278" y="552"/>
                    <a:pt x="280" y="551"/>
                    <a:pt x="281" y="551"/>
                  </a:cubicBezTo>
                  <a:close/>
                </a:path>
              </a:pathLst>
            </a:custGeom>
            <a:solidFill>
              <a:srgbClr val="22222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E9DD992-8E43-7285-CC76-4D400424C978}"/>
                </a:ext>
              </a:extLst>
            </p:cNvPr>
            <p:cNvGrpSpPr/>
            <p:nvPr/>
          </p:nvGrpSpPr>
          <p:grpSpPr>
            <a:xfrm>
              <a:off x="6699249" y="2924175"/>
              <a:ext cx="323854" cy="407989"/>
              <a:chOff x="6699249" y="2924175"/>
              <a:chExt cx="323854" cy="407989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EC49EA14-3FE7-07D3-4C12-0E2C2A839E5C}"/>
                  </a:ext>
                </a:extLst>
              </p:cNvPr>
              <p:cNvGrpSpPr/>
              <p:nvPr/>
            </p:nvGrpSpPr>
            <p:grpSpPr>
              <a:xfrm>
                <a:off x="6699249" y="2924175"/>
                <a:ext cx="323854" cy="407989"/>
                <a:chOff x="6699249" y="2924175"/>
                <a:chExt cx="323854" cy="407989"/>
              </a:xfrm>
            </p:grpSpPr>
            <p:sp>
              <p:nvSpPr>
                <p:cNvPr id="44" name="Freeform 244">
                  <a:extLst>
                    <a:ext uri="{FF2B5EF4-FFF2-40B4-BE49-F238E27FC236}">
                      <a16:creationId xmlns:a16="http://schemas.microsoft.com/office/drawing/2014/main" id="{BF72F4CF-4D35-7F84-6F36-DAD56167D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53" y="2924175"/>
                  <a:ext cx="323850" cy="404813"/>
                </a:xfrm>
                <a:custGeom>
                  <a:avLst/>
                  <a:gdLst>
                    <a:gd name="T0" fmla="*/ 550 w 550"/>
                    <a:gd name="T1" fmla="*/ 137 h 688"/>
                    <a:gd name="T2" fmla="*/ 550 w 550"/>
                    <a:gd name="T3" fmla="*/ 275 h 688"/>
                    <a:gd name="T4" fmla="*/ 481 w 550"/>
                    <a:gd name="T5" fmla="*/ 344 h 688"/>
                    <a:gd name="T6" fmla="*/ 550 w 550"/>
                    <a:gd name="T7" fmla="*/ 413 h 688"/>
                    <a:gd name="T8" fmla="*/ 550 w 550"/>
                    <a:gd name="T9" fmla="*/ 550 h 688"/>
                    <a:gd name="T10" fmla="*/ 413 w 550"/>
                    <a:gd name="T11" fmla="*/ 688 h 688"/>
                    <a:gd name="T12" fmla="*/ 275 w 550"/>
                    <a:gd name="T13" fmla="*/ 550 h 688"/>
                    <a:gd name="T14" fmla="*/ 137 w 550"/>
                    <a:gd name="T15" fmla="*/ 688 h 688"/>
                    <a:gd name="T16" fmla="*/ 0 w 550"/>
                    <a:gd name="T17" fmla="*/ 550 h 688"/>
                    <a:gd name="T18" fmla="*/ 0 w 550"/>
                    <a:gd name="T19" fmla="*/ 413 h 688"/>
                    <a:gd name="T20" fmla="*/ 68 w 550"/>
                    <a:gd name="T21" fmla="*/ 344 h 688"/>
                    <a:gd name="T22" fmla="*/ 0 w 550"/>
                    <a:gd name="T23" fmla="*/ 275 h 688"/>
                    <a:gd name="T24" fmla="*/ 0 w 550"/>
                    <a:gd name="T25" fmla="*/ 137 h 688"/>
                    <a:gd name="T26" fmla="*/ 137 w 550"/>
                    <a:gd name="T27" fmla="*/ 0 h 688"/>
                    <a:gd name="T28" fmla="*/ 275 w 550"/>
                    <a:gd name="T29" fmla="*/ 137 h 688"/>
                    <a:gd name="T30" fmla="*/ 413 w 550"/>
                    <a:gd name="T31" fmla="*/ 0 h 688"/>
                    <a:gd name="T32" fmla="*/ 550 w 550"/>
                    <a:gd name="T33" fmla="*/ 137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50" h="688">
                      <a:moveTo>
                        <a:pt x="550" y="137"/>
                      </a:moveTo>
                      <a:lnTo>
                        <a:pt x="550" y="275"/>
                      </a:lnTo>
                      <a:lnTo>
                        <a:pt x="481" y="344"/>
                      </a:lnTo>
                      <a:lnTo>
                        <a:pt x="550" y="413"/>
                      </a:lnTo>
                      <a:lnTo>
                        <a:pt x="550" y="550"/>
                      </a:lnTo>
                      <a:lnTo>
                        <a:pt x="413" y="688"/>
                      </a:lnTo>
                      <a:lnTo>
                        <a:pt x="275" y="550"/>
                      </a:lnTo>
                      <a:lnTo>
                        <a:pt x="137" y="688"/>
                      </a:lnTo>
                      <a:lnTo>
                        <a:pt x="0" y="550"/>
                      </a:lnTo>
                      <a:lnTo>
                        <a:pt x="0" y="413"/>
                      </a:lnTo>
                      <a:lnTo>
                        <a:pt x="68" y="344"/>
                      </a:lnTo>
                      <a:lnTo>
                        <a:pt x="0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lnTo>
                        <a:pt x="550" y="1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5" name="Freeform 246">
                  <a:extLst>
                    <a:ext uri="{FF2B5EF4-FFF2-40B4-BE49-F238E27FC236}">
                      <a16:creationId xmlns:a16="http://schemas.microsoft.com/office/drawing/2014/main" id="{31635076-28CC-55F5-8D8E-AEC56A153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249" y="2924176"/>
                  <a:ext cx="323850" cy="323850"/>
                </a:xfrm>
                <a:custGeom>
                  <a:avLst/>
                  <a:gdLst>
                    <a:gd name="T0" fmla="*/ 413 w 550"/>
                    <a:gd name="T1" fmla="*/ 0 h 550"/>
                    <a:gd name="T2" fmla="*/ 550 w 550"/>
                    <a:gd name="T3" fmla="*/ 137 h 550"/>
                    <a:gd name="T4" fmla="*/ 413 w 550"/>
                    <a:gd name="T5" fmla="*/ 275 h 550"/>
                    <a:gd name="T6" fmla="*/ 550 w 550"/>
                    <a:gd name="T7" fmla="*/ 413 h 550"/>
                    <a:gd name="T8" fmla="*/ 413 w 550"/>
                    <a:gd name="T9" fmla="*/ 550 h 550"/>
                    <a:gd name="T10" fmla="*/ 275 w 550"/>
                    <a:gd name="T11" fmla="*/ 413 h 550"/>
                    <a:gd name="T12" fmla="*/ 137 w 550"/>
                    <a:gd name="T13" fmla="*/ 550 h 550"/>
                    <a:gd name="T14" fmla="*/ 0 w 550"/>
                    <a:gd name="T15" fmla="*/ 413 h 550"/>
                    <a:gd name="T16" fmla="*/ 137 w 550"/>
                    <a:gd name="T17" fmla="*/ 275 h 550"/>
                    <a:gd name="T18" fmla="*/ 0 w 550"/>
                    <a:gd name="T19" fmla="*/ 137 h 550"/>
                    <a:gd name="T20" fmla="*/ 137 w 550"/>
                    <a:gd name="T21" fmla="*/ 0 h 550"/>
                    <a:gd name="T22" fmla="*/ 275 w 550"/>
                    <a:gd name="T23" fmla="*/ 137 h 550"/>
                    <a:gd name="T24" fmla="*/ 413 w 550"/>
                    <a:gd name="T25" fmla="*/ 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550">
                      <a:moveTo>
                        <a:pt x="413" y="0"/>
                      </a:moveTo>
                      <a:lnTo>
                        <a:pt x="550" y="137"/>
                      </a:lnTo>
                      <a:lnTo>
                        <a:pt x="413" y="275"/>
                      </a:lnTo>
                      <a:lnTo>
                        <a:pt x="550" y="413"/>
                      </a:lnTo>
                      <a:lnTo>
                        <a:pt x="413" y="550"/>
                      </a:lnTo>
                      <a:lnTo>
                        <a:pt x="275" y="413"/>
                      </a:lnTo>
                      <a:lnTo>
                        <a:pt x="137" y="550"/>
                      </a:lnTo>
                      <a:lnTo>
                        <a:pt x="0" y="413"/>
                      </a:lnTo>
                      <a:lnTo>
                        <a:pt x="137" y="275"/>
                      </a:lnTo>
                      <a:lnTo>
                        <a:pt x="0" y="137"/>
                      </a:lnTo>
                      <a:lnTo>
                        <a:pt x="137" y="0"/>
                      </a:lnTo>
                      <a:lnTo>
                        <a:pt x="275" y="137"/>
                      </a:lnTo>
                      <a:lnTo>
                        <a:pt x="413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8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  <p:sp>
              <p:nvSpPr>
                <p:cNvPr id="46" name="Freeform 248">
                  <a:extLst>
                    <a:ext uri="{FF2B5EF4-FFF2-40B4-BE49-F238E27FC236}">
                      <a16:creationId xmlns:a16="http://schemas.microsoft.com/office/drawing/2014/main" id="{069C01BD-5A62-109C-E2A7-3DFC8A5AD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38963" y="3244851"/>
                  <a:ext cx="6350" cy="87313"/>
                </a:xfrm>
                <a:custGeom>
                  <a:avLst/>
                  <a:gdLst>
                    <a:gd name="T0" fmla="*/ 6 w 11"/>
                    <a:gd name="T1" fmla="*/ 148 h 148"/>
                    <a:gd name="T2" fmla="*/ 0 w 11"/>
                    <a:gd name="T3" fmla="*/ 143 h 148"/>
                    <a:gd name="T4" fmla="*/ 0 w 11"/>
                    <a:gd name="T5" fmla="*/ 5 h 148"/>
                    <a:gd name="T6" fmla="*/ 6 w 11"/>
                    <a:gd name="T7" fmla="*/ 0 h 148"/>
                    <a:gd name="T8" fmla="*/ 11 w 11"/>
                    <a:gd name="T9" fmla="*/ 5 h 148"/>
                    <a:gd name="T10" fmla="*/ 11 w 11"/>
                    <a:gd name="T11" fmla="*/ 143 h 148"/>
                    <a:gd name="T12" fmla="*/ 6 w 11"/>
                    <a:gd name="T13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8">
                      <a:moveTo>
                        <a:pt x="6" y="148"/>
                      </a:moveTo>
                      <a:cubicBezTo>
                        <a:pt x="3" y="148"/>
                        <a:pt x="0" y="146"/>
                        <a:pt x="0" y="143"/>
                      </a:cubicBezTo>
                      <a:lnTo>
                        <a:pt x="0" y="5"/>
                      </a:ln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8" y="0"/>
                        <a:pt x="11" y="2"/>
                        <a:pt x="11" y="5"/>
                      </a:cubicBezTo>
                      <a:lnTo>
                        <a:pt x="11" y="143"/>
                      </a:lnTo>
                      <a:cubicBezTo>
                        <a:pt x="11" y="146"/>
                        <a:pt x="8" y="148"/>
                        <a:pt x="6" y="148"/>
                      </a:cubicBezTo>
                      <a:close/>
                    </a:path>
                  </a:pathLst>
                </a:custGeom>
                <a:solidFill>
                  <a:srgbClr val="222221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noProof="0" dirty="0"/>
                </a:p>
              </p:txBody>
            </p:sp>
          </p:grpSp>
          <p:sp>
            <p:nvSpPr>
              <p:cNvPr id="42" name="Freeform 249">
                <a:extLst>
                  <a:ext uri="{FF2B5EF4-FFF2-40B4-BE49-F238E27FC236}">
                    <a16:creationId xmlns:a16="http://schemas.microsoft.com/office/drawing/2014/main" id="{E1B0FC5B-2BFF-C134-22E7-AE0E714F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244851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5 h 148"/>
                  <a:gd name="T6" fmla="*/ 5 w 10"/>
                  <a:gd name="T7" fmla="*/ 0 h 148"/>
                  <a:gd name="T8" fmla="*/ 10 w 10"/>
                  <a:gd name="T9" fmla="*/ 5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5"/>
                    </a:ln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43" name="Freeform 250">
                <a:extLst>
                  <a:ext uri="{FF2B5EF4-FFF2-40B4-BE49-F238E27FC236}">
                    <a16:creationId xmlns:a16="http://schemas.microsoft.com/office/drawing/2014/main" id="{A5155480-FFA1-D633-9BD2-2135E2BA1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3163888"/>
                <a:ext cx="6350" cy="87313"/>
              </a:xfrm>
              <a:custGeom>
                <a:avLst/>
                <a:gdLst>
                  <a:gd name="T0" fmla="*/ 5 w 10"/>
                  <a:gd name="T1" fmla="*/ 148 h 148"/>
                  <a:gd name="T2" fmla="*/ 0 w 10"/>
                  <a:gd name="T3" fmla="*/ 143 h 148"/>
                  <a:gd name="T4" fmla="*/ 0 w 10"/>
                  <a:gd name="T5" fmla="*/ 6 h 148"/>
                  <a:gd name="T6" fmla="*/ 5 w 10"/>
                  <a:gd name="T7" fmla="*/ 0 h 148"/>
                  <a:gd name="T8" fmla="*/ 10 w 10"/>
                  <a:gd name="T9" fmla="*/ 6 h 148"/>
                  <a:gd name="T10" fmla="*/ 10 w 10"/>
                  <a:gd name="T11" fmla="*/ 143 h 148"/>
                  <a:gd name="T12" fmla="*/ 5 w 10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8">
                    <a:moveTo>
                      <a:pt x="5" y="148"/>
                    </a:moveTo>
                    <a:cubicBezTo>
                      <a:pt x="2" y="148"/>
                      <a:pt x="0" y="146"/>
                      <a:pt x="0" y="143"/>
                    </a:cubicBezTo>
                    <a:lnTo>
                      <a:pt x="0" y="6"/>
                    </a:ln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lnTo>
                      <a:pt x="10" y="143"/>
                    </a:lnTo>
                    <a:cubicBezTo>
                      <a:pt x="10" y="146"/>
                      <a:pt x="8" y="148"/>
                      <a:pt x="5" y="148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30E85E82-DDAE-D8B9-2AAC-320824335A77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3374DE71-207B-66E5-C0D6-71034A16C353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5D0700BA-D24C-7A78-7C21-F6BAC434EBA9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3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F17A-A5EC-8964-7759-2DC517AA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BA1C5D-CE51-DB07-8E81-F4E63270D58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49167" y="228796"/>
            <a:ext cx="4607446" cy="723354"/>
          </a:xfrm>
        </p:spPr>
        <p:txBody>
          <a:bodyPr/>
          <a:lstStyle/>
          <a:p>
            <a:r>
              <a:rPr lang="en-US" sz="3200" noProof="0" dirty="0"/>
              <a:t>PIPELINE</a:t>
            </a:r>
          </a:p>
        </p:txBody>
      </p:sp>
      <p:sp>
        <p:nvSpPr>
          <p:cNvPr id="22" name="Freeform 235">
            <a:extLst>
              <a:ext uri="{FF2B5EF4-FFF2-40B4-BE49-F238E27FC236}">
                <a16:creationId xmlns:a16="http://schemas.microsoft.com/office/drawing/2014/main" id="{40FBF0FF-6015-B832-7810-03CB8CD14121}"/>
              </a:ext>
            </a:extLst>
          </p:cNvPr>
          <p:cNvSpPr>
            <a:spLocks/>
          </p:cNvSpPr>
          <p:nvPr/>
        </p:nvSpPr>
        <p:spPr bwMode="auto">
          <a:xfrm>
            <a:off x="7784773" y="494643"/>
            <a:ext cx="902826" cy="231741"/>
          </a:xfrm>
          <a:custGeom>
            <a:avLst/>
            <a:gdLst>
              <a:gd name="T0" fmla="*/ 333 w 504"/>
              <a:gd name="T1" fmla="*/ 130 h 130"/>
              <a:gd name="T2" fmla="*/ 252 w 504"/>
              <a:gd name="T3" fmla="*/ 43 h 130"/>
              <a:gd name="T4" fmla="*/ 172 w 504"/>
              <a:gd name="T5" fmla="*/ 130 h 130"/>
              <a:gd name="T6" fmla="*/ 91 w 504"/>
              <a:gd name="T7" fmla="*/ 43 h 130"/>
              <a:gd name="T8" fmla="*/ 21 w 504"/>
              <a:gd name="T9" fmla="*/ 118 h 130"/>
              <a:gd name="T10" fmla="*/ 0 w 504"/>
              <a:gd name="T11" fmla="*/ 98 h 130"/>
              <a:gd name="T12" fmla="*/ 91 w 504"/>
              <a:gd name="T13" fmla="*/ 0 h 130"/>
              <a:gd name="T14" fmla="*/ 172 w 504"/>
              <a:gd name="T15" fmla="*/ 86 h 130"/>
              <a:gd name="T16" fmla="*/ 252 w 504"/>
              <a:gd name="T17" fmla="*/ 0 h 130"/>
              <a:gd name="T18" fmla="*/ 333 w 504"/>
              <a:gd name="T19" fmla="*/ 86 h 130"/>
              <a:gd name="T20" fmla="*/ 413 w 504"/>
              <a:gd name="T21" fmla="*/ 0 h 130"/>
              <a:gd name="T22" fmla="*/ 504 w 504"/>
              <a:gd name="T23" fmla="*/ 98 h 130"/>
              <a:gd name="T24" fmla="*/ 483 w 504"/>
              <a:gd name="T25" fmla="*/ 118 h 130"/>
              <a:gd name="T26" fmla="*/ 413 w 504"/>
              <a:gd name="T27" fmla="*/ 43 h 130"/>
              <a:gd name="T28" fmla="*/ 333 w 504"/>
              <a:gd name="T29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4" h="130">
                <a:moveTo>
                  <a:pt x="333" y="130"/>
                </a:moveTo>
                <a:lnTo>
                  <a:pt x="252" y="43"/>
                </a:lnTo>
                <a:lnTo>
                  <a:pt x="172" y="130"/>
                </a:lnTo>
                <a:lnTo>
                  <a:pt x="91" y="43"/>
                </a:lnTo>
                <a:lnTo>
                  <a:pt x="21" y="118"/>
                </a:lnTo>
                <a:lnTo>
                  <a:pt x="0" y="98"/>
                </a:lnTo>
                <a:lnTo>
                  <a:pt x="91" y="0"/>
                </a:lnTo>
                <a:lnTo>
                  <a:pt x="172" y="86"/>
                </a:lnTo>
                <a:lnTo>
                  <a:pt x="252" y="0"/>
                </a:lnTo>
                <a:lnTo>
                  <a:pt x="333" y="86"/>
                </a:lnTo>
                <a:lnTo>
                  <a:pt x="413" y="0"/>
                </a:lnTo>
                <a:lnTo>
                  <a:pt x="504" y="98"/>
                </a:lnTo>
                <a:lnTo>
                  <a:pt x="483" y="118"/>
                </a:lnTo>
                <a:lnTo>
                  <a:pt x="413" y="43"/>
                </a:lnTo>
                <a:lnTo>
                  <a:pt x="333" y="130"/>
                </a:lnTo>
                <a:close/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6" name="Freeform 220">
            <a:extLst>
              <a:ext uri="{FF2B5EF4-FFF2-40B4-BE49-F238E27FC236}">
                <a16:creationId xmlns:a16="http://schemas.microsoft.com/office/drawing/2014/main" id="{EC0DDF74-1B49-CD01-9B51-5416F3037ECC}"/>
              </a:ext>
            </a:extLst>
          </p:cNvPr>
          <p:cNvSpPr>
            <a:spLocks/>
          </p:cNvSpPr>
          <p:nvPr/>
        </p:nvSpPr>
        <p:spPr bwMode="auto">
          <a:xfrm rot="5400000">
            <a:off x="-134141" y="4695154"/>
            <a:ext cx="980883" cy="494302"/>
          </a:xfrm>
          <a:custGeom>
            <a:avLst/>
            <a:gdLst>
              <a:gd name="T0" fmla="*/ 171 w 343"/>
              <a:gd name="T1" fmla="*/ 172 h 172"/>
              <a:gd name="T2" fmla="*/ 343 w 343"/>
              <a:gd name="T3" fmla="*/ 0 h 172"/>
              <a:gd name="T4" fmla="*/ 0 w 343"/>
              <a:gd name="T5" fmla="*/ 0 h 172"/>
              <a:gd name="T6" fmla="*/ 171 w 343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172">
                <a:moveTo>
                  <a:pt x="171" y="172"/>
                </a:moveTo>
                <a:cubicBezTo>
                  <a:pt x="266" y="172"/>
                  <a:pt x="343" y="95"/>
                  <a:pt x="343" y="0"/>
                </a:cubicBezTo>
                <a:lnTo>
                  <a:pt x="0" y="0"/>
                </a:lnTo>
                <a:cubicBezTo>
                  <a:pt x="0" y="95"/>
                  <a:pt x="76" y="172"/>
                  <a:pt x="171" y="172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7" name="Freeform 233">
            <a:extLst>
              <a:ext uri="{FF2B5EF4-FFF2-40B4-BE49-F238E27FC236}">
                <a16:creationId xmlns:a16="http://schemas.microsoft.com/office/drawing/2014/main" id="{9DC116FD-CC33-6151-1650-A56A99062C67}"/>
              </a:ext>
            </a:extLst>
          </p:cNvPr>
          <p:cNvSpPr>
            <a:spLocks/>
          </p:cNvSpPr>
          <p:nvPr/>
        </p:nvSpPr>
        <p:spPr bwMode="auto">
          <a:xfrm>
            <a:off x="6469376" y="4985007"/>
            <a:ext cx="1192089" cy="208833"/>
          </a:xfrm>
          <a:custGeom>
            <a:avLst/>
            <a:gdLst>
              <a:gd name="T0" fmla="*/ 372 w 372"/>
              <a:gd name="T1" fmla="*/ 64 h 64"/>
              <a:gd name="T2" fmla="*/ 325 w 372"/>
              <a:gd name="T3" fmla="*/ 44 h 64"/>
              <a:gd name="T4" fmla="*/ 298 w 372"/>
              <a:gd name="T5" fmla="*/ 32 h 64"/>
              <a:gd name="T6" fmla="*/ 271 w 372"/>
              <a:gd name="T7" fmla="*/ 44 h 64"/>
              <a:gd name="T8" fmla="*/ 223 w 372"/>
              <a:gd name="T9" fmla="*/ 64 h 64"/>
              <a:gd name="T10" fmla="*/ 176 w 372"/>
              <a:gd name="T11" fmla="*/ 44 h 64"/>
              <a:gd name="T12" fmla="*/ 149 w 372"/>
              <a:gd name="T13" fmla="*/ 32 h 64"/>
              <a:gd name="T14" fmla="*/ 122 w 372"/>
              <a:gd name="T15" fmla="*/ 44 h 64"/>
              <a:gd name="T16" fmla="*/ 74 w 372"/>
              <a:gd name="T17" fmla="*/ 64 h 64"/>
              <a:gd name="T18" fmla="*/ 27 w 372"/>
              <a:gd name="T19" fmla="*/ 44 h 64"/>
              <a:gd name="T20" fmla="*/ 0 w 372"/>
              <a:gd name="T21" fmla="*/ 32 h 64"/>
              <a:gd name="T22" fmla="*/ 0 w 372"/>
              <a:gd name="T23" fmla="*/ 0 h 64"/>
              <a:gd name="T24" fmla="*/ 48 w 372"/>
              <a:gd name="T25" fmla="*/ 20 h 64"/>
              <a:gd name="T26" fmla="*/ 74 w 372"/>
              <a:gd name="T27" fmla="*/ 32 h 64"/>
              <a:gd name="T28" fmla="*/ 101 w 372"/>
              <a:gd name="T29" fmla="*/ 20 h 64"/>
              <a:gd name="T30" fmla="*/ 149 w 372"/>
              <a:gd name="T31" fmla="*/ 0 h 64"/>
              <a:gd name="T32" fmla="*/ 197 w 372"/>
              <a:gd name="T33" fmla="*/ 20 h 64"/>
              <a:gd name="T34" fmla="*/ 223 w 372"/>
              <a:gd name="T35" fmla="*/ 32 h 64"/>
              <a:gd name="T36" fmla="*/ 250 w 372"/>
              <a:gd name="T37" fmla="*/ 20 h 64"/>
              <a:gd name="T38" fmla="*/ 298 w 372"/>
              <a:gd name="T39" fmla="*/ 0 h 64"/>
              <a:gd name="T40" fmla="*/ 346 w 372"/>
              <a:gd name="T41" fmla="*/ 20 h 64"/>
              <a:gd name="T42" fmla="*/ 372 w 372"/>
              <a:gd name="T43" fmla="*/ 32 h 64"/>
              <a:gd name="T44" fmla="*/ 372 w 372"/>
              <a:gd name="T4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2" h="64">
                <a:moveTo>
                  <a:pt x="372" y="64"/>
                </a:moveTo>
                <a:cubicBezTo>
                  <a:pt x="348" y="64"/>
                  <a:pt x="335" y="53"/>
                  <a:pt x="325" y="44"/>
                </a:cubicBezTo>
                <a:cubicBezTo>
                  <a:pt x="316" y="37"/>
                  <a:pt x="311" y="32"/>
                  <a:pt x="298" y="32"/>
                </a:cubicBezTo>
                <a:cubicBezTo>
                  <a:pt x="285" y="32"/>
                  <a:pt x="280" y="37"/>
                  <a:pt x="271" y="44"/>
                </a:cubicBezTo>
                <a:cubicBezTo>
                  <a:pt x="261" y="53"/>
                  <a:pt x="248" y="64"/>
                  <a:pt x="223" y="64"/>
                </a:cubicBezTo>
                <a:cubicBezTo>
                  <a:pt x="199" y="64"/>
                  <a:pt x="186" y="53"/>
                  <a:pt x="176" y="44"/>
                </a:cubicBezTo>
                <a:cubicBezTo>
                  <a:pt x="167" y="37"/>
                  <a:pt x="162" y="32"/>
                  <a:pt x="149" y="32"/>
                </a:cubicBezTo>
                <a:cubicBezTo>
                  <a:pt x="136" y="32"/>
                  <a:pt x="131" y="37"/>
                  <a:pt x="122" y="44"/>
                </a:cubicBezTo>
                <a:cubicBezTo>
                  <a:pt x="112" y="53"/>
                  <a:pt x="99" y="64"/>
                  <a:pt x="74" y="64"/>
                </a:cubicBezTo>
                <a:cubicBezTo>
                  <a:pt x="50" y="64"/>
                  <a:pt x="37" y="53"/>
                  <a:pt x="27" y="44"/>
                </a:cubicBezTo>
                <a:cubicBezTo>
                  <a:pt x="18" y="37"/>
                  <a:pt x="13" y="32"/>
                  <a:pt x="0" y="32"/>
                </a:cubicBezTo>
                <a:lnTo>
                  <a:pt x="0" y="0"/>
                </a:lnTo>
                <a:cubicBezTo>
                  <a:pt x="25" y="0"/>
                  <a:pt x="37" y="11"/>
                  <a:pt x="48" y="20"/>
                </a:cubicBezTo>
                <a:cubicBezTo>
                  <a:pt x="56" y="27"/>
                  <a:pt x="62" y="32"/>
                  <a:pt x="74" y="32"/>
                </a:cubicBezTo>
                <a:cubicBezTo>
                  <a:pt x="87" y="32"/>
                  <a:pt x="93" y="27"/>
                  <a:pt x="101" y="20"/>
                </a:cubicBezTo>
                <a:cubicBezTo>
                  <a:pt x="111" y="11"/>
                  <a:pt x="124" y="0"/>
                  <a:pt x="149" y="0"/>
                </a:cubicBezTo>
                <a:cubicBezTo>
                  <a:pt x="174" y="0"/>
                  <a:pt x="186" y="11"/>
                  <a:pt x="197" y="20"/>
                </a:cubicBezTo>
                <a:cubicBezTo>
                  <a:pt x="205" y="27"/>
                  <a:pt x="211" y="32"/>
                  <a:pt x="223" y="32"/>
                </a:cubicBezTo>
                <a:cubicBezTo>
                  <a:pt x="236" y="32"/>
                  <a:pt x="242" y="27"/>
                  <a:pt x="250" y="20"/>
                </a:cubicBezTo>
                <a:cubicBezTo>
                  <a:pt x="260" y="11"/>
                  <a:pt x="273" y="0"/>
                  <a:pt x="298" y="0"/>
                </a:cubicBezTo>
                <a:cubicBezTo>
                  <a:pt x="323" y="0"/>
                  <a:pt x="335" y="11"/>
                  <a:pt x="346" y="20"/>
                </a:cubicBezTo>
                <a:cubicBezTo>
                  <a:pt x="354" y="27"/>
                  <a:pt x="360" y="32"/>
                  <a:pt x="372" y="32"/>
                </a:cubicBezTo>
                <a:lnTo>
                  <a:pt x="372" y="64"/>
                </a:lnTo>
                <a:close/>
              </a:path>
            </a:pathLst>
          </a:custGeom>
          <a:solidFill>
            <a:schemeClr val="accent4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D5D8979D-962C-DA34-DFAB-C2C31441446E}"/>
              </a:ext>
            </a:extLst>
          </p:cNvPr>
          <p:cNvSpPr/>
          <p:nvPr/>
        </p:nvSpPr>
        <p:spPr>
          <a:xfrm flipH="1">
            <a:off x="606529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9107DBB6-F3A5-DE9F-B249-083654B8578E}"/>
              </a:ext>
            </a:extLst>
          </p:cNvPr>
          <p:cNvSpPr/>
          <p:nvPr/>
        </p:nvSpPr>
        <p:spPr>
          <a:xfrm flipH="1">
            <a:off x="846542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6C9A2F90-D5B2-10B7-9118-F9C4FD275EC4}"/>
              </a:ext>
            </a:extLst>
          </p:cNvPr>
          <p:cNvSpPr/>
          <p:nvPr/>
        </p:nvSpPr>
        <p:spPr>
          <a:xfrm flipH="1">
            <a:off x="1086555" y="558962"/>
            <a:ext cx="93799" cy="937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1FB27BF8-116D-E776-2CFE-14F19FB2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3" y="1739966"/>
            <a:ext cx="7694833" cy="16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assion Fruit Recipes Workshop by Slidesgo">
      <a:dk1>
        <a:sysClr val="windowText" lastClr="000000"/>
      </a:dk1>
      <a:lt1>
        <a:sysClr val="window" lastClr="FFFFFF"/>
      </a:lt1>
      <a:dk2>
        <a:srgbClr val="44546A"/>
      </a:dk2>
      <a:lt2>
        <a:srgbClr val="BAA5FF"/>
      </a:lt2>
      <a:accent1>
        <a:srgbClr val="5339EA"/>
      </a:accent1>
      <a:accent2>
        <a:srgbClr val="DBFE87"/>
      </a:accent2>
      <a:accent3>
        <a:srgbClr val="E6A2D0"/>
      </a:accent3>
      <a:accent4>
        <a:srgbClr val="60C7B8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Personalizado 1">
      <a:majorFont>
        <a:latin typeface="Poppins"/>
        <a:ea typeface=""/>
        <a:cs typeface=""/>
      </a:majorFont>
      <a:minorFont>
        <a:latin typeface="Source Sans Pr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13633</TotalTime>
  <Words>2729</Words>
  <Application>Microsoft Office PowerPoint</Application>
  <PresentationFormat>On-screen Show (16:9)</PresentationFormat>
  <Paragraphs>440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Anaheim</vt:lpstr>
      <vt:lpstr>Arial</vt:lpstr>
      <vt:lpstr>Arial Unicode MS</vt:lpstr>
      <vt:lpstr>Calibri</vt:lpstr>
      <vt:lpstr>Cambria Math</vt:lpstr>
      <vt:lpstr>Candara</vt:lpstr>
      <vt:lpstr>gg sans</vt:lpstr>
      <vt:lpstr>Poppins</vt:lpstr>
      <vt:lpstr>Source Sans Pro</vt:lpstr>
      <vt:lpstr>Office Theme</vt:lpstr>
      <vt:lpstr>SENTIMENT ANALYSIS PROJECT “DEPI”</vt:lpstr>
      <vt:lpstr>OUTLINE</vt:lpstr>
      <vt:lpstr>OUTLINE CONT.</vt:lpstr>
      <vt:lpstr>BUSNIESS PROBLEM</vt:lpstr>
      <vt:lpstr>BUSNIESS PROBLEM</vt:lpstr>
      <vt:lpstr>INTRODUCTION</vt:lpstr>
      <vt:lpstr>PowerPoint Presentation</vt:lpstr>
      <vt:lpstr>PowerPoint Presentation</vt:lpstr>
      <vt:lpstr>PowerPoint Presentation</vt:lpstr>
      <vt:lpstr>ENVIROMENT SETUP</vt:lpstr>
      <vt:lpstr>ENVIROMENT SETUP</vt:lpstr>
      <vt:lpstr>DATA GATHERING</vt:lpstr>
      <vt:lpstr>WHY DID WE PICK THIS DATASET?</vt:lpstr>
      <vt:lpstr>ABOUT DATA</vt:lpstr>
      <vt:lpstr>DATA PREPROCSSING</vt:lpstr>
      <vt:lpstr>DATA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</vt:lpstr>
      <vt:lpstr>PowerPoint Presentation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Martin Sanchez</dc:creator>
  <cp:lastModifiedBy>Abdulrahman Badawy</cp:lastModifiedBy>
  <cp:revision>108</cp:revision>
  <dcterms:created xsi:type="dcterms:W3CDTF">2021-10-12T08:06:43Z</dcterms:created>
  <dcterms:modified xsi:type="dcterms:W3CDTF">2025-05-15T23:06:58Z</dcterms:modified>
</cp:coreProperties>
</file>